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5"/>
  </p:notesMasterIdLst>
  <p:sldIdLst>
    <p:sldId id="1904" r:id="rId2"/>
    <p:sldId id="1905" r:id="rId3"/>
    <p:sldId id="1906" r:id="rId4"/>
    <p:sldId id="256" r:id="rId5"/>
    <p:sldId id="1762" r:id="rId6"/>
    <p:sldId id="1888" r:id="rId7"/>
    <p:sldId id="1889" r:id="rId8"/>
    <p:sldId id="1890" r:id="rId9"/>
    <p:sldId id="1892" r:id="rId10"/>
    <p:sldId id="1893" r:id="rId11"/>
    <p:sldId id="1763" r:id="rId12"/>
    <p:sldId id="1891" r:id="rId13"/>
    <p:sldId id="1894" r:id="rId14"/>
    <p:sldId id="1902" r:id="rId15"/>
    <p:sldId id="1903" r:id="rId16"/>
    <p:sldId id="1651" r:id="rId17"/>
    <p:sldId id="1653" r:id="rId18"/>
    <p:sldId id="1663" r:id="rId19"/>
    <p:sldId id="1664" r:id="rId20"/>
    <p:sldId id="1662" r:id="rId21"/>
    <p:sldId id="1657" r:id="rId22"/>
    <p:sldId id="1658" r:id="rId23"/>
    <p:sldId id="1655" r:id="rId24"/>
    <p:sldId id="1661" r:id="rId25"/>
    <p:sldId id="1665" r:id="rId26"/>
    <p:sldId id="1907" r:id="rId27"/>
    <p:sldId id="1908" r:id="rId28"/>
    <p:sldId id="1909" r:id="rId29"/>
    <p:sldId id="1466" r:id="rId30"/>
    <p:sldId id="1896" r:id="rId31"/>
    <p:sldId id="1676" r:id="rId32"/>
    <p:sldId id="1482" r:id="rId33"/>
    <p:sldId id="1724" r:id="rId34"/>
    <p:sldId id="1725" r:id="rId35"/>
    <p:sldId id="1728" r:id="rId36"/>
    <p:sldId id="1733" r:id="rId37"/>
    <p:sldId id="1727" r:id="rId38"/>
    <p:sldId id="1730" r:id="rId39"/>
    <p:sldId id="1731" r:id="rId40"/>
    <p:sldId id="1679" r:id="rId41"/>
    <p:sldId id="1345" r:id="rId42"/>
    <p:sldId id="1734" r:id="rId43"/>
    <p:sldId id="1735" r:id="rId44"/>
    <p:sldId id="1736" r:id="rId45"/>
    <p:sldId id="1737" r:id="rId46"/>
    <p:sldId id="1738" r:id="rId47"/>
    <p:sldId id="1739" r:id="rId48"/>
    <p:sldId id="1411" r:id="rId49"/>
    <p:sldId id="1740" r:id="rId50"/>
    <p:sldId id="1742" r:id="rId51"/>
    <p:sldId id="1741" r:id="rId52"/>
    <p:sldId id="1347" r:id="rId53"/>
    <p:sldId id="1439" r:id="rId54"/>
    <p:sldId id="1352" r:id="rId55"/>
    <p:sldId id="1424" r:id="rId56"/>
    <p:sldId id="1551" r:id="rId57"/>
    <p:sldId id="1552" r:id="rId58"/>
    <p:sldId id="1554" r:id="rId59"/>
    <p:sldId id="1553" r:id="rId60"/>
    <p:sldId id="1427" r:id="rId61"/>
    <p:sldId id="1426" r:id="rId62"/>
    <p:sldId id="1425" r:id="rId63"/>
    <p:sldId id="1743" r:id="rId64"/>
    <p:sldId id="1744" r:id="rId65"/>
    <p:sldId id="1745" r:id="rId66"/>
    <p:sldId id="1449" r:id="rId67"/>
    <p:sldId id="1746" r:id="rId68"/>
    <p:sldId id="1451" r:id="rId69"/>
    <p:sldId id="1747" r:id="rId70"/>
    <p:sldId id="1748" r:id="rId71"/>
    <p:sldId id="1749" r:id="rId72"/>
    <p:sldId id="1750" r:id="rId73"/>
    <p:sldId id="1751" r:id="rId74"/>
    <p:sldId id="1753" r:id="rId75"/>
    <p:sldId id="1752" r:id="rId76"/>
    <p:sldId id="1885" r:id="rId77"/>
    <p:sldId id="1761" r:id="rId78"/>
    <p:sldId id="1754" r:id="rId79"/>
    <p:sldId id="1544" r:id="rId80"/>
    <p:sldId id="1916" r:id="rId81"/>
    <p:sldId id="1917" r:id="rId82"/>
    <p:sldId id="1918" r:id="rId83"/>
    <p:sldId id="1480" r:id="rId84"/>
    <p:sldId id="1773" r:id="rId85"/>
    <p:sldId id="1774" r:id="rId86"/>
    <p:sldId id="1488" r:id="rId87"/>
    <p:sldId id="1557" r:id="rId88"/>
    <p:sldId id="1562" r:id="rId89"/>
    <p:sldId id="1720" r:id="rId90"/>
    <p:sldId id="1776" r:id="rId91"/>
    <p:sldId id="1722" r:id="rId92"/>
    <p:sldId id="1777" r:id="rId93"/>
    <p:sldId id="1867" r:id="rId94"/>
    <p:sldId id="1868" r:id="rId95"/>
    <p:sldId id="1764" r:id="rId96"/>
    <p:sldId id="1767" r:id="rId97"/>
    <p:sldId id="1878" r:id="rId98"/>
    <p:sldId id="1879" r:id="rId99"/>
    <p:sldId id="1881" r:id="rId100"/>
    <p:sldId id="1882" r:id="rId101"/>
    <p:sldId id="1919" r:id="rId102"/>
    <p:sldId id="1920" r:id="rId103"/>
    <p:sldId id="1921" r:id="rId104"/>
    <p:sldId id="1786" r:id="rId105"/>
    <p:sldId id="1787" r:id="rId106"/>
    <p:sldId id="1788" r:id="rId107"/>
    <p:sldId id="1789" r:id="rId108"/>
    <p:sldId id="1782" r:id="rId109"/>
    <p:sldId id="1897" r:id="rId110"/>
    <p:sldId id="1784" r:id="rId111"/>
    <p:sldId id="1783" r:id="rId112"/>
    <p:sldId id="1810" r:id="rId113"/>
    <p:sldId id="1812" r:id="rId114"/>
    <p:sldId id="1779" r:id="rId115"/>
    <p:sldId id="1793" r:id="rId116"/>
    <p:sldId id="1791" r:id="rId117"/>
    <p:sldId id="1792" r:id="rId118"/>
    <p:sldId id="1825" r:id="rId119"/>
    <p:sldId id="1826" r:id="rId120"/>
    <p:sldId id="1798" r:id="rId121"/>
    <p:sldId id="1796" r:id="rId122"/>
    <p:sldId id="1799" r:id="rId123"/>
    <p:sldId id="1800" r:id="rId124"/>
    <p:sldId id="1801" r:id="rId125"/>
    <p:sldId id="1802" r:id="rId126"/>
    <p:sldId id="1803" r:id="rId127"/>
    <p:sldId id="1805" r:id="rId128"/>
    <p:sldId id="1804" r:id="rId129"/>
    <p:sldId id="1797" r:id="rId130"/>
    <p:sldId id="1806" r:id="rId131"/>
    <p:sldId id="1807" r:id="rId132"/>
    <p:sldId id="1808" r:id="rId133"/>
    <p:sldId id="1814" r:id="rId134"/>
    <p:sldId id="1884" r:id="rId135"/>
    <p:sldId id="1880" r:id="rId136"/>
    <p:sldId id="1883" r:id="rId137"/>
    <p:sldId id="1898" r:id="rId138"/>
    <p:sldId id="1887" r:id="rId139"/>
    <p:sldId id="922" r:id="rId140"/>
    <p:sldId id="913" r:id="rId141"/>
    <p:sldId id="920" r:id="rId142"/>
    <p:sldId id="917" r:id="rId143"/>
    <p:sldId id="918"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7571"/>
  </p:normalViewPr>
  <p:slideViewPr>
    <p:cSldViewPr snapToGrid="0">
      <p:cViewPr varScale="1">
        <p:scale>
          <a:sx n="80" d="100"/>
          <a:sy n="80" d="100"/>
        </p:scale>
        <p:origin x="408" y="176"/>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are you?</a:t>
            </a:r>
          </a:p>
          <a:p>
            <a:r>
              <a:rPr lang="en-US"/>
              <a:t>https://www.polleverywhere.com/multiple_choice_polls/97oMwZhypjNTDe5IzfPtg?display_state=instructions&amp;activity_state=opened&amp;state=opened&amp;flow=Engagement&amp;onscreen=persist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2331868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43946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251265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Declining death rates without declining birth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2431816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2371276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 1 A population with this pyramid is likely:</a:t>
            </a:r>
          </a:p>
          <a:p>
            <a:r>
              <a:rPr lang="en-US"/>
              <a:t>https://www.polleverywhere.com/multiple_choice_polls/JolOKyvhUThZer2dYlH4N?display_state=instructions&amp;activity_state=opened&amp;state=opened&amp;flow=Instructor&amp;onscreen=persist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1413578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 1 A population with this pyramid is likely:</a:t>
            </a:r>
          </a:p>
          <a:p>
            <a:r>
              <a:rPr lang="en-US"/>
              <a:t>https://www.polleverywhere.com/multiple_choice_polls/JolOKyvhUThZer2dYlH4N?display_state=chart&amp;activity_state=closed&amp;state=closed&amp;flow=Instructor&amp;onscreen=persist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2459344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 1 A population with this pyramid is likely:</a:t>
            </a:r>
          </a:p>
          <a:p>
            <a:r>
              <a:rPr lang="en-US"/>
              <a:t>https://www.polleverywhere.com/multiple_choice_polls/JolOKyvhUThZer2dYlH4N?display_state=chart&amp;activity_state=closed&amp;display=correctness&amp;state=closed&amp;flow=Instructor&amp;onscreen=persist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3503875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278958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are you?</a:t>
            </a:r>
          </a:p>
          <a:p>
            <a:r>
              <a:rPr lang="en-US"/>
              <a:t>https://www.polleverywhere.com/multiple_choice_polls/97oMwZhypjNTDe5IzfPtg?display_state=chart&amp;activity_state=opened&amp;state=opened&amp;flow=Engagement&amp;onscreen=persist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1894633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1005059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1341508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3360309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All known suitable meadows are shown as small circles, with meadows in which Glanville fritillary larvae were present in autumn 1995 indicated by black circles (and large symbols), and unoccupied meadows by white circles. Of the 42 local populations sampled, the 35 that survived to autumn 1996 (green circles) are distinguished from the seven that went extinct (red triangles).</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2001380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between the observed probability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 and the calculated extinction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the product </a:t>
            </a:r>
            <a:r>
              <a:rPr lang="en-US" b="0" i="0" dirty="0" err="1">
                <a:solidFill>
                  <a:srgbClr val="222222"/>
                </a:solidFill>
                <a:effectLst/>
                <a:latin typeface="Harding"/>
              </a:rPr>
              <a:t>Eint</a:t>
            </a:r>
            <a:r>
              <a:rPr lang="en-US" b="0" i="0" dirty="0">
                <a:solidFill>
                  <a:srgbClr val="222222"/>
                </a:solidFill>
                <a:effectLst/>
                <a:latin typeface="Harding"/>
              </a:rPr>
              <a:t>(1- C) (asterisks, where C is the probability of recolonization of an empty patch).Note that </a:t>
            </a:r>
            <a:r>
              <a:rPr lang="en-US" b="0" i="0" dirty="0" err="1">
                <a:solidFill>
                  <a:srgbClr val="222222"/>
                </a:solidFill>
                <a:effectLst/>
                <a:latin typeface="Harding"/>
              </a:rPr>
              <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which suggests </a:t>
            </a:r>
            <a:r>
              <a:rPr lang="en-US" b="0" i="0" dirty="0" err="1">
                <a:solidFill>
                  <a:srgbClr val="222222"/>
                </a:solidFill>
                <a:effectLst/>
                <a:latin typeface="Harding"/>
              </a:rPr>
              <a:t>thatr</a:t>
            </a:r>
            <a:r>
              <a:rPr lang="en-US" b="0" i="0" dirty="0">
                <a:solidFill>
                  <a:srgbClr val="222222"/>
                </a:solidFill>
                <a:effectLst/>
                <a:latin typeface="Harding"/>
              </a:rPr>
              <a:t> 1 inequation(4). These results are for the Glanville fritillary, </a:t>
            </a:r>
            <a:r>
              <a:rPr lang="en-US" b="0" i="0" dirty="0" err="1">
                <a:solidFill>
                  <a:srgbClr val="222222"/>
                </a:solidFill>
                <a:effectLst/>
                <a:latin typeface="Harding"/>
              </a:rPr>
              <a:t>Melitaeacinxia,living</a:t>
            </a:r>
            <a:r>
              <a:rPr lang="en-US" b="0" i="0" dirty="0">
                <a:solidFill>
                  <a:srgbClr val="222222"/>
                </a:solidFill>
                <a:effectLst/>
                <a:latin typeface="Harding"/>
              </a:rPr>
              <a:t> in a large network of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equality of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3654389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a:t>
            </a:r>
            <a:r>
              <a:rPr lang="en-US" b="0" i="0" dirty="0" err="1">
                <a:solidFill>
                  <a:srgbClr val="222222"/>
                </a:solidFill>
                <a:effectLst/>
                <a:latin typeface="Harding"/>
              </a:rPr>
              <a:t>betweentheobservedprobability</a:t>
            </a:r>
            <a:r>
              <a:rPr lang="en-US" b="0" i="0" dirty="0">
                <a:solidFill>
                  <a:srgbClr val="222222"/>
                </a:solidFill>
                <a:effectLst/>
                <a:latin typeface="Harding"/>
              </a:rPr>
              <a:t>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a:t>
            </a:r>
            <a:r>
              <a:rPr lang="en-US" b="0" i="0" dirty="0" err="1">
                <a:solidFill>
                  <a:srgbClr val="222222"/>
                </a:solidFill>
                <a:effectLst/>
                <a:latin typeface="Harding"/>
              </a:rPr>
              <a:t>andthecalculatedextinction</a:t>
            </a:r>
            <a:r>
              <a:rPr lang="en-US" b="0" i="0" dirty="0">
                <a:solidFill>
                  <a:srgbClr val="222222"/>
                </a:solidFill>
                <a:effectLst/>
                <a:latin typeface="Harding"/>
              </a:rPr>
              <a:t>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a:t>
            </a:r>
            <a:r>
              <a:rPr lang="en-US" b="0" i="0" dirty="0" err="1">
                <a:solidFill>
                  <a:srgbClr val="222222"/>
                </a:solidFill>
                <a:effectLst/>
                <a:latin typeface="Harding"/>
              </a:rPr>
              <a:t>theproduct</a:t>
            </a:r>
            <a:r>
              <a:rPr lang="en-US" b="0" i="0" dirty="0">
                <a:solidFill>
                  <a:srgbClr val="222222"/>
                </a:solidFill>
                <a:effectLst/>
                <a:latin typeface="Harding"/>
              </a:rPr>
              <a:t> </a:t>
            </a:r>
            <a:r>
              <a:rPr lang="en-US" b="0" i="0" dirty="0" err="1">
                <a:solidFill>
                  <a:srgbClr val="222222"/>
                </a:solidFill>
                <a:effectLst/>
                <a:latin typeface="Harding"/>
              </a:rPr>
              <a:t>Eint</a:t>
            </a:r>
            <a:r>
              <a:rPr lang="en-US" b="0" i="0" dirty="0">
                <a:solidFill>
                  <a:srgbClr val="222222"/>
                </a:solidFill>
                <a:effectLst/>
                <a:latin typeface="Harding"/>
              </a:rPr>
              <a:t>(1- C) (asterisks, </a:t>
            </a:r>
            <a:r>
              <a:rPr lang="en-US" b="0" i="0" dirty="0" err="1">
                <a:solidFill>
                  <a:srgbClr val="222222"/>
                </a:solidFill>
                <a:effectLst/>
                <a:latin typeface="Harding"/>
              </a:rPr>
              <a:t>whereC</a:t>
            </a:r>
            <a:r>
              <a:rPr lang="en-US" b="0" i="0" dirty="0">
                <a:solidFill>
                  <a:srgbClr val="222222"/>
                </a:solidFill>
                <a:effectLst/>
                <a:latin typeface="Harding"/>
              </a:rPr>
              <a:t> </a:t>
            </a:r>
            <a:r>
              <a:rPr lang="en-US" b="0" i="0" dirty="0" err="1">
                <a:solidFill>
                  <a:srgbClr val="222222"/>
                </a:solidFill>
                <a:effectLst/>
                <a:latin typeface="Harding"/>
              </a:rPr>
              <a:t>istheprobability</a:t>
            </a:r>
            <a:r>
              <a:rPr lang="en-US" b="0" i="0" dirty="0">
                <a:solidFill>
                  <a:srgbClr val="222222"/>
                </a:solidFill>
                <a:effectLst/>
                <a:latin typeface="Harding"/>
              </a:rPr>
              <a:t> of recolonization of </a:t>
            </a:r>
            <a:r>
              <a:rPr lang="en-US" b="0" i="0" dirty="0" err="1">
                <a:solidFill>
                  <a:srgbClr val="222222"/>
                </a:solidFill>
                <a:effectLst/>
                <a:latin typeface="Harding"/>
              </a:rPr>
              <a:t>anempty</a:t>
            </a:r>
            <a:r>
              <a:rPr lang="en-US" b="0" i="0" dirty="0">
                <a:solidFill>
                  <a:srgbClr val="222222"/>
                </a:solidFill>
                <a:effectLst/>
                <a:latin typeface="Harding"/>
              </a:rPr>
              <a:t> patch).</a:t>
            </a:r>
            <a:r>
              <a:rPr lang="en-US" b="0" i="0" dirty="0" err="1">
                <a:solidFill>
                  <a:srgbClr val="222222"/>
                </a:solidFill>
                <a:effectLst/>
                <a:latin typeface="Harding"/>
              </a:rPr>
              <a:t>NotethatEob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a:t>
            </a:r>
            <a:r>
              <a:rPr lang="en-US" b="0" i="0" dirty="0" err="1">
                <a:solidFill>
                  <a:srgbClr val="222222"/>
                </a:solidFill>
                <a:effectLst/>
                <a:latin typeface="Harding"/>
              </a:rPr>
              <a:t>whichsuggests</a:t>
            </a:r>
            <a:r>
              <a:rPr lang="en-US" b="0" i="0" dirty="0">
                <a:solidFill>
                  <a:srgbClr val="222222"/>
                </a:solidFill>
                <a:effectLst/>
                <a:latin typeface="Harding"/>
              </a:rPr>
              <a:t> </a:t>
            </a:r>
            <a:r>
              <a:rPr lang="en-US" b="0" i="0" dirty="0" err="1">
                <a:solidFill>
                  <a:srgbClr val="222222"/>
                </a:solidFill>
                <a:effectLst/>
                <a:latin typeface="Harding"/>
              </a:rPr>
              <a:t>thatr</a:t>
            </a:r>
            <a:r>
              <a:rPr lang="en-US" b="0" i="0" dirty="0">
                <a:solidFill>
                  <a:srgbClr val="222222"/>
                </a:solidFill>
                <a:effectLst/>
                <a:latin typeface="Harding"/>
              </a:rPr>
              <a:t> 1 inequation(4). </a:t>
            </a:r>
            <a:r>
              <a:rPr lang="en-US" b="0" i="0" dirty="0" err="1">
                <a:solidFill>
                  <a:srgbClr val="222222"/>
                </a:solidFill>
                <a:effectLst/>
                <a:latin typeface="Harding"/>
              </a:rPr>
              <a:t>Theseresults</a:t>
            </a:r>
            <a:r>
              <a:rPr lang="en-US" b="0" i="0" dirty="0">
                <a:solidFill>
                  <a:srgbClr val="222222"/>
                </a:solidFill>
                <a:effectLst/>
                <a:latin typeface="Harding"/>
              </a:rPr>
              <a:t> </a:t>
            </a:r>
            <a:r>
              <a:rPr lang="en-US" b="0" i="0" dirty="0" err="1">
                <a:solidFill>
                  <a:srgbClr val="222222"/>
                </a:solidFill>
                <a:effectLst/>
                <a:latin typeface="Harding"/>
              </a:rPr>
              <a:t>arefor</a:t>
            </a:r>
            <a:r>
              <a:rPr lang="en-US" b="0" i="0" dirty="0">
                <a:solidFill>
                  <a:srgbClr val="222222"/>
                </a:solidFill>
                <a:effectLst/>
                <a:latin typeface="Harding"/>
              </a:rPr>
              <a:t> the Glanville fritillary, </a:t>
            </a:r>
            <a:r>
              <a:rPr lang="en-US" b="0" i="0" dirty="0" err="1">
                <a:solidFill>
                  <a:srgbClr val="222222"/>
                </a:solidFill>
                <a:effectLst/>
                <a:latin typeface="Harding"/>
              </a:rPr>
              <a:t>Melitaeacinxia,livingina</a:t>
            </a:r>
            <a:r>
              <a:rPr lang="en-US" b="0" i="0" dirty="0">
                <a:solidFill>
                  <a:srgbClr val="222222"/>
                </a:solidFill>
                <a:effectLst/>
                <a:latin typeface="Harding"/>
              </a:rPr>
              <a:t> </a:t>
            </a:r>
            <a:r>
              <a:rPr lang="en-US" b="0" i="0" dirty="0" err="1">
                <a:solidFill>
                  <a:srgbClr val="222222"/>
                </a:solidFill>
                <a:effectLst/>
                <a:latin typeface="Harding"/>
              </a:rPr>
              <a:t>largenetworkof</a:t>
            </a:r>
            <a:r>
              <a:rPr lang="en-US" b="0" i="0" dirty="0">
                <a:solidFill>
                  <a:srgbClr val="222222"/>
                </a:solidFill>
                <a:effectLst/>
                <a:latin typeface="Harding"/>
              </a:rPr>
              <a:t>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a:t>
            </a:r>
            <a:r>
              <a:rPr lang="en-US" b="0" i="0" dirty="0" err="1">
                <a:solidFill>
                  <a:srgbClr val="222222"/>
                </a:solidFill>
                <a:effectLst/>
                <a:latin typeface="Harding"/>
              </a:rPr>
              <a:t>equalityof</a:t>
            </a:r>
            <a:r>
              <a:rPr lang="en-US" b="0" i="0" dirty="0">
                <a:solidFill>
                  <a:srgbClr val="222222"/>
                </a:solidFill>
                <a:effectLst/>
                <a:latin typeface="Harding"/>
              </a:rPr>
              <a:t>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885808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3065148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2120345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1059014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modify the notes in this section to avoid tampering with the Poll Everywhere activity.
More info at </a:t>
            </a:r>
            <a:r>
              <a:rPr lang="en-US" dirty="0" err="1"/>
              <a:t>polleverywhere.com</a:t>
            </a:r>
            <a:r>
              <a:rPr lang="en-US" dirty="0"/>
              <a:t>/support
Which are you?</a:t>
            </a:r>
          </a:p>
          <a:p>
            <a:r>
              <a:rPr lang="en-US" dirty="0"/>
              <a:t>https://</a:t>
            </a:r>
            <a:r>
              <a:rPr lang="en-US" dirty="0" err="1"/>
              <a:t>www.polleverywhere.com</a:t>
            </a:r>
            <a:r>
              <a:rPr lang="en-US" dirty="0"/>
              <a:t>/</a:t>
            </a:r>
            <a:r>
              <a:rPr lang="en-US" dirty="0" err="1"/>
              <a:t>multiple_choice_polls</a:t>
            </a:r>
            <a:r>
              <a:rPr lang="en-US" dirty="0"/>
              <a:t>/97oMwZhypjNTDe5IzfPtg?display_state=</a:t>
            </a:r>
            <a:r>
              <a:rPr lang="en-US" dirty="0" err="1"/>
              <a:t>chart&amp;activity_state</a:t>
            </a:r>
            <a:r>
              <a:rPr lang="en-US" dirty="0"/>
              <a:t>=</a:t>
            </a:r>
            <a:r>
              <a:rPr lang="en-US" dirty="0" err="1"/>
              <a:t>closed&amp;state</a:t>
            </a:r>
            <a:r>
              <a:rPr lang="en-US" dirty="0"/>
              <a:t>=</a:t>
            </a:r>
            <a:r>
              <a:rPr lang="en-US" dirty="0" err="1"/>
              <a:t>closed&amp;flow</a:t>
            </a:r>
            <a:r>
              <a:rPr lang="en-US" dirty="0"/>
              <a:t>=</a:t>
            </a:r>
            <a:r>
              <a:rPr lang="en-US" dirty="0" err="1"/>
              <a:t>Engagement&amp;onscreen</a:t>
            </a:r>
            <a:r>
              <a:rPr lang="en-US" dirty="0"/>
              <a:t>=persist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2400933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399051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1020645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1346746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185352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760821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3156038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1903063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76470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1488890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1351345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4193658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1868217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1131055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3543892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56</a:t>
            </a:fld>
            <a:endParaRPr lang="en-US"/>
          </a:p>
        </p:txBody>
      </p:sp>
    </p:spTree>
    <p:extLst>
      <p:ext uri="{BB962C8B-B14F-4D97-AF65-F5344CB8AC3E}">
        <p14:creationId xmlns:p14="http://schemas.microsoft.com/office/powerpoint/2010/main" val="2745943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57</a:t>
            </a:fld>
            <a:endParaRPr lang="en-US"/>
          </a:p>
        </p:txBody>
      </p:sp>
    </p:spTree>
    <p:extLst>
      <p:ext uri="{BB962C8B-B14F-4D97-AF65-F5344CB8AC3E}">
        <p14:creationId xmlns:p14="http://schemas.microsoft.com/office/powerpoint/2010/main" val="1367600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58</a:t>
            </a:fld>
            <a:endParaRPr lang="en-US"/>
          </a:p>
        </p:txBody>
      </p:sp>
    </p:spTree>
    <p:extLst>
      <p:ext uri="{BB962C8B-B14F-4D97-AF65-F5344CB8AC3E}">
        <p14:creationId xmlns:p14="http://schemas.microsoft.com/office/powerpoint/2010/main" val="9646412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59</a:t>
            </a:fld>
            <a:endParaRPr lang="en-US"/>
          </a:p>
        </p:txBody>
      </p:sp>
    </p:spTree>
    <p:extLst>
      <p:ext uri="{BB962C8B-B14F-4D97-AF65-F5344CB8AC3E}">
        <p14:creationId xmlns:p14="http://schemas.microsoft.com/office/powerpoint/2010/main" val="16993573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age 1</a:t>
            </a:r>
            <a:r>
              <a:rPr lang="en-US" baseline="30000" dirty="0"/>
              <a:t>st</a:t>
            </a:r>
            <a:r>
              <a:rPr lang="en-US" dirty="0"/>
              <a:t> rep = 1; litter size 2-3</a:t>
            </a:r>
          </a:p>
          <a:p>
            <a:endParaRPr lang="en-US" dirty="0"/>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60</a:t>
            </a:fld>
            <a:endParaRPr lang="en-US"/>
          </a:p>
        </p:txBody>
      </p:sp>
    </p:spTree>
    <p:extLst>
      <p:ext uri="{BB962C8B-B14F-4D97-AF65-F5344CB8AC3E}">
        <p14:creationId xmlns:p14="http://schemas.microsoft.com/office/powerpoint/2010/main" val="3323183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1; age 1</a:t>
            </a:r>
            <a:r>
              <a:rPr lang="en-US" baseline="30000" dirty="0"/>
              <a:t>st</a:t>
            </a:r>
            <a:r>
              <a:rPr lang="en-US" dirty="0"/>
              <a:t> rep = 1; litter size 2-3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Cheriogaleus</a:t>
            </a:r>
            <a:r>
              <a:rPr lang="en-US" dirty="0"/>
              <a:t> = IBI = 1; age 1</a:t>
            </a:r>
            <a:r>
              <a:rPr lang="en-US" baseline="30000" dirty="0"/>
              <a:t>st</a:t>
            </a:r>
            <a:r>
              <a:rPr lang="en-US" dirty="0"/>
              <a:t> rep = 1; litter size 2</a:t>
            </a:r>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Daubentonia</a:t>
            </a:r>
            <a:r>
              <a:rPr lang="en-US" dirty="0"/>
              <a:t>  IBI = 2; age 1st rep = 2-4; litter size = 1</a:t>
            </a:r>
            <a:endParaRPr lang="en-US" b="1" dirty="0"/>
          </a:p>
          <a:p>
            <a:r>
              <a:rPr lang="en-US" b="1" dirty="0"/>
              <a:t>Indri</a:t>
            </a:r>
            <a:r>
              <a:rPr lang="en-US" dirty="0"/>
              <a:t>  IBI = 3; age 1st rep = 6-9; litter size = 1</a:t>
            </a:r>
          </a:p>
        </p:txBody>
      </p:sp>
      <p:sp>
        <p:nvSpPr>
          <p:cNvPr id="4" name="Slide Number Placeholder 3"/>
          <p:cNvSpPr>
            <a:spLocks noGrp="1"/>
          </p:cNvSpPr>
          <p:nvPr>
            <p:ph type="sldNum" sz="quarter" idx="5"/>
          </p:nvPr>
        </p:nvSpPr>
        <p:spPr/>
        <p:txBody>
          <a:bodyPr/>
          <a:lstStyle/>
          <a:p>
            <a:fld id="{A8C508D1-CDDD-6445-AC0B-42415DA4AB68}" type="slidenum">
              <a:rPr lang="en-US" smtClean="0"/>
              <a:t>61</a:t>
            </a:fld>
            <a:endParaRPr lang="en-US"/>
          </a:p>
        </p:txBody>
      </p:sp>
    </p:spTree>
    <p:extLst>
      <p:ext uri="{BB962C8B-B14F-4D97-AF65-F5344CB8AC3E}">
        <p14:creationId xmlns:p14="http://schemas.microsoft.com/office/powerpoint/2010/main" val="128445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62</a:t>
            </a:fld>
            <a:endParaRPr lang="en-US"/>
          </a:p>
        </p:txBody>
      </p:sp>
    </p:spTree>
    <p:extLst>
      <p:ext uri="{BB962C8B-B14F-4D97-AF65-F5344CB8AC3E}">
        <p14:creationId xmlns:p14="http://schemas.microsoft.com/office/powerpoint/2010/main" val="478436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544617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63</a:t>
            </a:fld>
            <a:endParaRPr lang="en-US"/>
          </a:p>
        </p:txBody>
      </p:sp>
    </p:spTree>
    <p:extLst>
      <p:ext uri="{BB962C8B-B14F-4D97-AF65-F5344CB8AC3E}">
        <p14:creationId xmlns:p14="http://schemas.microsoft.com/office/powerpoint/2010/main" val="2691986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64</a:t>
            </a:fld>
            <a:endParaRPr lang="en-US"/>
          </a:p>
        </p:txBody>
      </p:sp>
    </p:spTree>
    <p:extLst>
      <p:ext uri="{BB962C8B-B14F-4D97-AF65-F5344CB8AC3E}">
        <p14:creationId xmlns:p14="http://schemas.microsoft.com/office/powerpoint/2010/main" val="224759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65</a:t>
            </a:fld>
            <a:endParaRPr lang="en-US"/>
          </a:p>
        </p:txBody>
      </p:sp>
    </p:spTree>
    <p:extLst>
      <p:ext uri="{BB962C8B-B14F-4D97-AF65-F5344CB8AC3E}">
        <p14:creationId xmlns:p14="http://schemas.microsoft.com/office/powerpoint/2010/main" val="599813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66</a:t>
            </a:fld>
            <a:endParaRPr lang="en-US"/>
          </a:p>
        </p:txBody>
      </p:sp>
    </p:spTree>
    <p:extLst>
      <p:ext uri="{BB962C8B-B14F-4D97-AF65-F5344CB8AC3E}">
        <p14:creationId xmlns:p14="http://schemas.microsoft.com/office/powerpoint/2010/main" val="249732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67</a:t>
            </a:fld>
            <a:endParaRPr lang="en-US"/>
          </a:p>
        </p:txBody>
      </p:sp>
    </p:spTree>
    <p:extLst>
      <p:ext uri="{BB962C8B-B14F-4D97-AF65-F5344CB8AC3E}">
        <p14:creationId xmlns:p14="http://schemas.microsoft.com/office/powerpoint/2010/main" val="19256462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68</a:t>
            </a:fld>
            <a:endParaRPr lang="en-US"/>
          </a:p>
        </p:txBody>
      </p:sp>
    </p:spTree>
    <p:extLst>
      <p:ext uri="{BB962C8B-B14F-4D97-AF65-F5344CB8AC3E}">
        <p14:creationId xmlns:p14="http://schemas.microsoft.com/office/powerpoint/2010/main" val="3190000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69</a:t>
            </a:fld>
            <a:endParaRPr lang="en-US"/>
          </a:p>
        </p:txBody>
      </p:sp>
    </p:spTree>
    <p:extLst>
      <p:ext uri="{BB962C8B-B14F-4D97-AF65-F5344CB8AC3E}">
        <p14:creationId xmlns:p14="http://schemas.microsoft.com/office/powerpoint/2010/main" val="1144997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70</a:t>
            </a:fld>
            <a:endParaRPr lang="en-US"/>
          </a:p>
        </p:txBody>
      </p:sp>
    </p:spTree>
    <p:extLst>
      <p:ext uri="{BB962C8B-B14F-4D97-AF65-F5344CB8AC3E}">
        <p14:creationId xmlns:p14="http://schemas.microsoft.com/office/powerpoint/2010/main" val="2968908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71</a:t>
            </a:fld>
            <a:endParaRPr lang="en-US"/>
          </a:p>
        </p:txBody>
      </p:sp>
    </p:spTree>
    <p:extLst>
      <p:ext uri="{BB962C8B-B14F-4D97-AF65-F5344CB8AC3E}">
        <p14:creationId xmlns:p14="http://schemas.microsoft.com/office/powerpoint/2010/main" val="3804974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168001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30440784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1697839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74</a:t>
            </a:fld>
            <a:endParaRPr lang="en-US"/>
          </a:p>
        </p:txBody>
      </p:sp>
    </p:spTree>
    <p:extLst>
      <p:ext uri="{BB962C8B-B14F-4D97-AF65-F5344CB8AC3E}">
        <p14:creationId xmlns:p14="http://schemas.microsoft.com/office/powerpoint/2010/main" val="1129628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75</a:t>
            </a:fld>
            <a:endParaRPr lang="en-US"/>
          </a:p>
        </p:txBody>
      </p:sp>
    </p:spTree>
    <p:extLst>
      <p:ext uri="{BB962C8B-B14F-4D97-AF65-F5344CB8AC3E}">
        <p14:creationId xmlns:p14="http://schemas.microsoft.com/office/powerpoint/2010/main" val="2638800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76</a:t>
            </a:fld>
            <a:endParaRPr lang="en-US"/>
          </a:p>
        </p:txBody>
      </p:sp>
    </p:spTree>
    <p:extLst>
      <p:ext uri="{BB962C8B-B14F-4D97-AF65-F5344CB8AC3E}">
        <p14:creationId xmlns:p14="http://schemas.microsoft.com/office/powerpoint/2010/main" val="2662044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77</a:t>
            </a:fld>
            <a:endParaRPr lang="en-US"/>
          </a:p>
        </p:txBody>
      </p:sp>
    </p:spTree>
    <p:extLst>
      <p:ext uri="{BB962C8B-B14F-4D97-AF65-F5344CB8AC3E}">
        <p14:creationId xmlns:p14="http://schemas.microsoft.com/office/powerpoint/2010/main" val="13619203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78</a:t>
            </a:fld>
            <a:endParaRPr lang="en-US"/>
          </a:p>
        </p:txBody>
      </p:sp>
    </p:spTree>
    <p:extLst>
      <p:ext uri="{BB962C8B-B14F-4D97-AF65-F5344CB8AC3E}">
        <p14:creationId xmlns:p14="http://schemas.microsoft.com/office/powerpoint/2010/main" val="13901288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79</a:t>
            </a:fld>
            <a:endParaRPr lang="en-US"/>
          </a:p>
        </p:txBody>
      </p:sp>
    </p:spTree>
    <p:extLst>
      <p:ext uri="{BB962C8B-B14F-4D97-AF65-F5344CB8AC3E}">
        <p14:creationId xmlns:p14="http://schemas.microsoft.com/office/powerpoint/2010/main" val="3886835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of the following statements is correct?</a:t>
            </a:r>
          </a:p>
          <a:p>
            <a:r>
              <a:rPr lang="en-US"/>
              <a:t>https://www.polleverywhere.com/multiple_choice_polls/AJCMoiMG5Ijj1n3XgAheS?display_state=instructions&amp;activity_state=opened&amp;state=opened&amp;flow=Instructor&amp;onscreen=persist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8713527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of the following statements is correct?</a:t>
            </a:r>
          </a:p>
          <a:p>
            <a:r>
              <a:rPr lang="en-US"/>
              <a:t>https://www.polleverywhere.com/multiple_choice_polls/AJCMoiMG5Ijj1n3XgAheS?display_state=chart&amp;activity_state=closed&amp;state=closed&amp;flow=Instructor&amp;onscreen=persist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27591351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of the following statements is correct?</a:t>
            </a:r>
          </a:p>
          <a:p>
            <a:r>
              <a:rPr lang="en-US"/>
              <a:t>https://www.polleverywhere.com/multiple_choice_polls/AJCMoiMG5Ijj1n3XgAheS?display_state=chart&amp;activity_state=closed&amp;display=correctness&amp;state=closed&amp;flow=Instructor&amp;onscreen=persist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77172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6164136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5774D-6451-8C96-4E4D-B330754C6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D7729-D4DD-CCED-ED63-D87469FC5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1F0E2-DAE8-23F9-A68F-6F57BE9D40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41A8B4-EC6B-55A6-88EC-1326B07DE445}"/>
              </a:ext>
            </a:extLst>
          </p:cNvPr>
          <p:cNvSpPr>
            <a:spLocks noGrp="1"/>
          </p:cNvSpPr>
          <p:nvPr>
            <p:ph type="sldNum" sz="quarter" idx="5"/>
          </p:nvPr>
        </p:nvSpPr>
        <p:spPr/>
        <p:txBody>
          <a:bodyPr/>
          <a:lstStyle/>
          <a:p>
            <a:fld id="{A8C508D1-CDDD-6445-AC0B-42415DA4AB68}" type="slidenum">
              <a:rPr lang="en-US" smtClean="0"/>
              <a:t>83</a:t>
            </a:fld>
            <a:endParaRPr lang="en-US"/>
          </a:p>
        </p:txBody>
      </p:sp>
    </p:spTree>
    <p:extLst>
      <p:ext uri="{BB962C8B-B14F-4D97-AF65-F5344CB8AC3E}">
        <p14:creationId xmlns:p14="http://schemas.microsoft.com/office/powerpoint/2010/main" val="30512451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86</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2781911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16443421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28724849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18463006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2453766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3079374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10440921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313508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29747241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6803355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18394289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14786976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DC469-E2F4-472C-1B9D-D878ADB7C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DFC715-3D45-3110-91B3-0D00DA894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78C2A-67FE-3BB7-BB4D-DD6A9D80E16C}"/>
              </a:ext>
            </a:extLst>
          </p:cNvPr>
          <p:cNvSpPr>
            <a:spLocks noGrp="1"/>
          </p:cNvSpPr>
          <p:nvPr>
            <p:ph type="body" idx="1"/>
          </p:nvPr>
        </p:nvSpPr>
        <p:spPr/>
        <p:txBody>
          <a:bodyPr/>
          <a:lstStyle/>
          <a:p>
            <a:r>
              <a:rPr lang="en-US"/>
              <a:t>Do not modify the notes in this section to avoid tampering with the Poll Everywhere activity.
More info at polleverywhere.com/support
What are the state variables in this predator-prey system?</a:t>
            </a:r>
          </a:p>
          <a:p>
            <a:r>
              <a:rPr lang="en-US"/>
              <a:t>https://www.polleverywhere.com/multiple_choice_polls/k9Ve1GnMF6TvI1CSBcoyg?display_state=instructions&amp;activity_state=opened&amp;state=opened&amp;flow=Instructor&amp;onscreen=persist</a:t>
            </a:r>
          </a:p>
        </p:txBody>
      </p:sp>
      <p:sp>
        <p:nvSpPr>
          <p:cNvPr id="4" name="Slide Number Placeholder 3">
            <a:extLst>
              <a:ext uri="{FF2B5EF4-FFF2-40B4-BE49-F238E27FC236}">
                <a16:creationId xmlns:a16="http://schemas.microsoft.com/office/drawing/2014/main" id="{8AC92E2D-C643-4E93-F6FF-03626E25DEB0}"/>
              </a:ext>
            </a:extLst>
          </p:cNvPr>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11356662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F915-0A32-686A-97F1-916FC8CBA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984CF-237D-4617-931B-E5729255A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F03B0-0A6F-E3A1-EC73-50639F8D1D5E}"/>
              </a:ext>
            </a:extLst>
          </p:cNvPr>
          <p:cNvSpPr>
            <a:spLocks noGrp="1"/>
          </p:cNvSpPr>
          <p:nvPr>
            <p:ph type="body" idx="1"/>
          </p:nvPr>
        </p:nvSpPr>
        <p:spPr/>
        <p:txBody>
          <a:bodyPr/>
          <a:lstStyle/>
          <a:p>
            <a:r>
              <a:rPr lang="en-US"/>
              <a:t>Do not modify the notes in this section to avoid tampering with the Poll Everywhere activity.
More info at polleverywhere.com/support
What are the state variables in this predator-prey system?</a:t>
            </a:r>
          </a:p>
          <a:p>
            <a:r>
              <a:rPr lang="en-US"/>
              <a:t>https://www.polleverywhere.com/multiple_choice_polls/k9Ve1GnMF6TvI1CSBcoyg?display_state=chart&amp;activity_state=closed&amp;state=closed&amp;flow=Instructor&amp;onscreen=persist</a:t>
            </a:r>
          </a:p>
        </p:txBody>
      </p:sp>
      <p:sp>
        <p:nvSpPr>
          <p:cNvPr id="4" name="Slide Number Placeholder 3">
            <a:extLst>
              <a:ext uri="{FF2B5EF4-FFF2-40B4-BE49-F238E27FC236}">
                <a16:creationId xmlns:a16="http://schemas.microsoft.com/office/drawing/2014/main" id="{6A24EAE4-1BE9-F45A-E56A-D10A7A67CBA2}"/>
              </a:ext>
            </a:extLst>
          </p:cNvPr>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35816403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BB1F6-D0F1-77E2-1818-0CD63CD2C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7900F4-3D05-4FA7-4B4E-3536DE6C2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B463C-AE36-AD91-35A0-E3925DA212EA}"/>
              </a:ext>
            </a:extLst>
          </p:cNvPr>
          <p:cNvSpPr>
            <a:spLocks noGrp="1"/>
          </p:cNvSpPr>
          <p:nvPr>
            <p:ph type="body" idx="1"/>
          </p:nvPr>
        </p:nvSpPr>
        <p:spPr/>
        <p:txBody>
          <a:bodyPr/>
          <a:lstStyle/>
          <a:p>
            <a:r>
              <a:rPr lang="en-US"/>
              <a:t>Do not modify the notes in this section to avoid tampering with the Poll Everywhere activity.
More info at polleverywhere.com/support
What are the state variables in this predator-prey system?</a:t>
            </a:r>
          </a:p>
          <a:p>
            <a:r>
              <a:rPr lang="en-US"/>
              <a:t>https://www.polleverywhere.com/multiple_choice_polls/k9Ve1GnMF6TvI1CSBcoyg?display_state=chart&amp;activity_state=closed&amp;display=correctness&amp;state=closed&amp;flow=Instructor&amp;onscreen=persist</a:t>
            </a:r>
          </a:p>
        </p:txBody>
      </p:sp>
      <p:sp>
        <p:nvSpPr>
          <p:cNvPr id="4" name="Slide Number Placeholder 3">
            <a:extLst>
              <a:ext uri="{FF2B5EF4-FFF2-40B4-BE49-F238E27FC236}">
                <a16:creationId xmlns:a16="http://schemas.microsoft.com/office/drawing/2014/main" id="{1FFA71B5-92F1-1C21-26A4-B38E5B6E49BA}"/>
              </a:ext>
            </a:extLst>
          </p:cNvPr>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38279732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28531483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16648583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130</a:t>
            </a:fld>
            <a:endParaRPr lang="en-US"/>
          </a:p>
        </p:txBody>
      </p:sp>
    </p:spTree>
    <p:extLst>
      <p:ext uri="{BB962C8B-B14F-4D97-AF65-F5344CB8AC3E}">
        <p14:creationId xmlns:p14="http://schemas.microsoft.com/office/powerpoint/2010/main" val="41268090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133</a:t>
            </a:fld>
            <a:endParaRPr lang="en-US"/>
          </a:p>
        </p:txBody>
      </p:sp>
    </p:spTree>
    <p:extLst>
      <p:ext uri="{BB962C8B-B14F-4D97-AF65-F5344CB8AC3E}">
        <p14:creationId xmlns:p14="http://schemas.microsoft.com/office/powerpoint/2010/main" val="3718662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27830263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134</a:t>
            </a:fld>
            <a:endParaRPr lang="en-US"/>
          </a:p>
        </p:txBody>
      </p:sp>
    </p:spTree>
    <p:extLst>
      <p:ext uri="{BB962C8B-B14F-4D97-AF65-F5344CB8AC3E}">
        <p14:creationId xmlns:p14="http://schemas.microsoft.com/office/powerpoint/2010/main" val="3514979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135</a:t>
            </a:fld>
            <a:endParaRPr lang="en-US"/>
          </a:p>
        </p:txBody>
      </p:sp>
    </p:spTree>
    <p:extLst>
      <p:ext uri="{BB962C8B-B14F-4D97-AF65-F5344CB8AC3E}">
        <p14:creationId xmlns:p14="http://schemas.microsoft.com/office/powerpoint/2010/main" val="6035405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136</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138</a:t>
            </a:fld>
            <a:endParaRPr lang="en-US"/>
          </a:p>
        </p:txBody>
      </p:sp>
    </p:spTree>
    <p:extLst>
      <p:ext uri="{BB962C8B-B14F-4D97-AF65-F5344CB8AC3E}">
        <p14:creationId xmlns:p14="http://schemas.microsoft.com/office/powerpoint/2010/main" val="1718627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2/12/24</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2/12/24</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2/12/24</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2/12/24</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2/12/24</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2/12/24</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2/12/24</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2/12/24</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2/12/24</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2/12/24</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2/12/24</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2/12/24</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emf"/><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12.xml.rels><?xml version="1.0" encoding="UTF-8" standalone="yes"?>
<Relationships xmlns="http://schemas.openxmlformats.org/package/2006/relationships"><Relationship Id="rId8" Type="http://schemas.openxmlformats.org/officeDocument/2006/relationships/image" Target="../media/image83.gif"/><Relationship Id="rId3" Type="http://schemas.openxmlformats.org/officeDocument/2006/relationships/image" Target="../media/image280.png"/><Relationship Id="rId7" Type="http://schemas.openxmlformats.org/officeDocument/2006/relationships/image" Target="../media/image67.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emf"/><Relationship Id="rId7" Type="http://schemas.openxmlformats.org/officeDocument/2006/relationships/image" Target="../media/image83.gif"/><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19.emf"/></Relationships>
</file>

<file path=ppt/slides/_rels/slide114.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18.emf"/><Relationship Id="rId7" Type="http://schemas.openxmlformats.org/officeDocument/2006/relationships/image" Target="../media/image88.jpe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19.emf"/><Relationship Id="rId9" Type="http://schemas.openxmlformats.org/officeDocument/2006/relationships/image" Target="../media/image90.jpeg"/></Relationships>
</file>

<file path=ppt/slides/_rels/slide1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67.emf"/><Relationship Id="rId4" Type="http://schemas.openxmlformats.org/officeDocument/2006/relationships/image" Target="../media/image66.emf"/></Relationships>
</file>

<file path=ppt/slides/_rels/slide1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67.emf"/><Relationship Id="rId4" Type="http://schemas.openxmlformats.org/officeDocument/2006/relationships/image" Target="../media/image66.emf"/></Relationships>
</file>

<file path=ppt/slides/_rels/slide1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9.emf"/><Relationship Id="rId7" Type="http://schemas.openxmlformats.org/officeDocument/2006/relationships/image" Target="../media/image35.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67.emf"/><Relationship Id="rId4" Type="http://schemas.openxmlformats.org/officeDocument/2006/relationships/image" Target="../media/image66.emf"/><Relationship Id="rId9" Type="http://schemas.openxmlformats.org/officeDocument/2006/relationships/image" Target="../media/image92.png"/></Relationships>
</file>

<file path=ppt/slides/_rels/slide11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9.emf"/><Relationship Id="rId7" Type="http://schemas.openxmlformats.org/officeDocument/2006/relationships/image" Target="../media/image38.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67.emf"/><Relationship Id="rId4" Type="http://schemas.openxmlformats.org/officeDocument/2006/relationships/image" Target="../media/image66.emf"/></Relationships>
</file>

<file path=ppt/slides/_rels/slide1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emf"/><Relationship Id="rId7" Type="http://schemas.openxmlformats.org/officeDocument/2006/relationships/image" Target="../media/image37.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19.emf"/><Relationship Id="rId9"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96.jpe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67.emf"/><Relationship Id="rId4" Type="http://schemas.openxmlformats.org/officeDocument/2006/relationships/image" Target="../media/image66.emf"/></Relationships>
</file>

<file path=ppt/slides/_rels/slide121.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97.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67.emf"/><Relationship Id="rId4" Type="http://schemas.openxmlformats.org/officeDocument/2006/relationships/image" Target="../media/image66.emf"/></Relationships>
</file>

<file path=ppt/slides/_rels/slide122.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98.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67.emf"/><Relationship Id="rId4" Type="http://schemas.openxmlformats.org/officeDocument/2006/relationships/image" Target="../media/image66.emf"/></Relationships>
</file>

<file path=ppt/slides/_rels/slide123.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99.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67.emf"/><Relationship Id="rId4" Type="http://schemas.openxmlformats.org/officeDocument/2006/relationships/image" Target="../media/image66.emf"/></Relationships>
</file>

<file path=ppt/slides/_rels/slide124.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00.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67.emf"/><Relationship Id="rId4" Type="http://schemas.openxmlformats.org/officeDocument/2006/relationships/image" Target="../media/image66.emf"/></Relationships>
</file>

<file path=ppt/slides/_rels/slide125.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01.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67.emf"/><Relationship Id="rId4" Type="http://schemas.openxmlformats.org/officeDocument/2006/relationships/image" Target="../media/image66.emf"/></Relationships>
</file>

<file path=ppt/slides/_rels/slide126.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02.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67.emf"/><Relationship Id="rId4" Type="http://schemas.openxmlformats.org/officeDocument/2006/relationships/image" Target="../media/image66.emf"/></Relationships>
</file>

<file path=ppt/slides/_rels/slide127.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03.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67.emf"/><Relationship Id="rId4" Type="http://schemas.openxmlformats.org/officeDocument/2006/relationships/image" Target="../media/image66.emf"/></Relationships>
</file>

<file path=ppt/slides/_rels/slide128.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04.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67.emf"/><Relationship Id="rId4" Type="http://schemas.openxmlformats.org/officeDocument/2006/relationships/image" Target="../media/image66.emf"/></Relationships>
</file>

<file path=ppt/slides/_rels/slide1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67.emf"/><Relationship Id="rId4" Type="http://schemas.openxmlformats.org/officeDocument/2006/relationships/image" Target="../media/image6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8.emf"/><Relationship Id="rId7"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19.emf"/><Relationship Id="rId9" Type="http://schemas.openxmlformats.org/officeDocument/2006/relationships/image" Target="../media/image108.png"/></Relationships>
</file>

<file path=ppt/slides/_rels/slide13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9.emf"/><Relationship Id="rId7" Type="http://schemas.openxmlformats.org/officeDocument/2006/relationships/image" Target="../media/image107.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67.emf"/><Relationship Id="rId4" Type="http://schemas.openxmlformats.org/officeDocument/2006/relationships/image" Target="../media/image66.emf"/></Relationships>
</file>

<file path=ppt/slides/_rels/slide13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9.emf"/><Relationship Id="rId7" Type="http://schemas.openxmlformats.org/officeDocument/2006/relationships/image" Target="../media/image107.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67.emf"/><Relationship Id="rId4" Type="http://schemas.openxmlformats.org/officeDocument/2006/relationships/image" Target="../media/image66.emf"/></Relationships>
</file>

<file path=ppt/slides/_rels/slide1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09.jpeg"/><Relationship Id="rId7" Type="http://schemas.openxmlformats.org/officeDocument/2006/relationships/image" Target="../media/image67.emf"/><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570.png"/></Relationships>
</file>

<file path=ppt/slides/_rels/slide13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8.tiff"/><Relationship Id="rId4" Type="http://schemas.openxmlformats.org/officeDocument/2006/relationships/image" Target="../media/image48.tiff"/></Relationships>
</file>

<file path=ppt/slides/_rels/slide142.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image" Target="../media/image1020.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43.xml.rels><?xml version="1.0" encoding="UTF-8" standalone="yes"?>
<Relationships xmlns="http://schemas.openxmlformats.org/package/2006/relationships"><Relationship Id="rId3" Type="http://schemas.openxmlformats.org/officeDocument/2006/relationships/image" Target="../media/image1070.png"/><Relationship Id="rId7" Type="http://schemas.openxmlformats.org/officeDocument/2006/relationships/image" Target="../media/image124.png"/><Relationship Id="rId2" Type="http://schemas.openxmlformats.org/officeDocument/2006/relationships/image" Target="../media/image1060.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8.emf"/><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0.png"/><Relationship Id="rId5" Type="http://schemas.openxmlformats.org/officeDocument/2006/relationships/image" Target="../media/image19.emf"/><Relationship Id="rId10" Type="http://schemas.openxmlformats.org/officeDocument/2006/relationships/image" Target="../media/image300.png"/><Relationship Id="rId4" Type="http://schemas.openxmlformats.org/officeDocument/2006/relationships/image" Target="../media/image18.emf"/><Relationship Id="rId9"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33.png"/><Relationship Id="rId5" Type="http://schemas.openxmlformats.org/officeDocument/2006/relationships/image" Target="../media/image27.tiff"/><Relationship Id="rId10" Type="http://schemas.openxmlformats.org/officeDocument/2006/relationships/image" Target="../media/image32.tiff"/><Relationship Id="rId4" Type="http://schemas.openxmlformats.org/officeDocument/2006/relationships/image" Target="../media/image26.tiff"/><Relationship Id="rId9" Type="http://schemas.openxmlformats.org/officeDocument/2006/relationships/image" Target="../media/image31.tiff"/></Relationships>
</file>

<file path=ppt/slides/_rels/slide41.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2.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3.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4.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5.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6.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7.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8.xml.rels><?xml version="1.0" encoding="UTF-8" standalone="yes"?>
<Relationships xmlns="http://schemas.openxmlformats.org/package/2006/relationships"><Relationship Id="rId8" Type="http://schemas.openxmlformats.org/officeDocument/2006/relationships/image" Target="../media/image38.tiff"/><Relationship Id="rId13" Type="http://schemas.openxmlformats.org/officeDocument/2006/relationships/image" Target="../media/image43.tiff"/><Relationship Id="rId3" Type="http://schemas.openxmlformats.org/officeDocument/2006/relationships/image" Target="../media/image46.emf"/><Relationship Id="rId7" Type="http://schemas.openxmlformats.org/officeDocument/2006/relationships/image" Target="../media/image37.tiff"/><Relationship Id="rId12" Type="http://schemas.openxmlformats.org/officeDocument/2006/relationships/image" Target="../media/image42.tiff"/><Relationship Id="rId2" Type="http://schemas.openxmlformats.org/officeDocument/2006/relationships/notesSlide" Target="../notesSlides/notesSlide35.xml"/><Relationship Id="rId16"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41.tiff"/><Relationship Id="rId5" Type="http://schemas.openxmlformats.org/officeDocument/2006/relationships/image" Target="../media/image35.tiff"/><Relationship Id="rId15" Type="http://schemas.openxmlformats.org/officeDocument/2006/relationships/image" Target="../media/image45.emf"/><Relationship Id="rId10" Type="http://schemas.openxmlformats.org/officeDocument/2006/relationships/image" Target="../media/image40.tiff"/><Relationship Id="rId4" Type="http://schemas.openxmlformats.org/officeDocument/2006/relationships/image" Target="../media/image34.tiff"/><Relationship Id="rId9" Type="http://schemas.openxmlformats.org/officeDocument/2006/relationships/image" Target="../media/image39.tiff"/><Relationship Id="rId14" Type="http://schemas.openxmlformats.org/officeDocument/2006/relationships/image" Target="../media/image44.tiff"/></Relationships>
</file>

<file path=ppt/slides/_rels/slide49.xml.rels><?xml version="1.0" encoding="UTF-8" standalone="yes"?>
<Relationships xmlns="http://schemas.openxmlformats.org/package/2006/relationships"><Relationship Id="rId8" Type="http://schemas.openxmlformats.org/officeDocument/2006/relationships/image" Target="../media/image38.tiff"/><Relationship Id="rId13" Type="http://schemas.openxmlformats.org/officeDocument/2006/relationships/image" Target="../media/image43.tiff"/><Relationship Id="rId3" Type="http://schemas.openxmlformats.org/officeDocument/2006/relationships/image" Target="../media/image46.emf"/><Relationship Id="rId7" Type="http://schemas.openxmlformats.org/officeDocument/2006/relationships/image" Target="../media/image37.tiff"/><Relationship Id="rId12" Type="http://schemas.openxmlformats.org/officeDocument/2006/relationships/image" Target="../media/image42.tiff"/><Relationship Id="rId2" Type="http://schemas.openxmlformats.org/officeDocument/2006/relationships/notesSlide" Target="../notesSlides/notesSlide36.xml"/><Relationship Id="rId16"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41.tiff"/><Relationship Id="rId5" Type="http://schemas.openxmlformats.org/officeDocument/2006/relationships/image" Target="../media/image35.tiff"/><Relationship Id="rId15" Type="http://schemas.openxmlformats.org/officeDocument/2006/relationships/image" Target="../media/image45.emf"/><Relationship Id="rId10" Type="http://schemas.openxmlformats.org/officeDocument/2006/relationships/image" Target="../media/image40.tiff"/><Relationship Id="rId4" Type="http://schemas.openxmlformats.org/officeDocument/2006/relationships/image" Target="../media/image34.tiff"/><Relationship Id="rId9" Type="http://schemas.openxmlformats.org/officeDocument/2006/relationships/image" Target="../media/image39.tiff"/><Relationship Id="rId14" Type="http://schemas.openxmlformats.org/officeDocument/2006/relationships/image" Target="../media/image4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7.tiff"/><Relationship Id="rId13" Type="http://schemas.openxmlformats.org/officeDocument/2006/relationships/image" Target="../media/image42.tiff"/><Relationship Id="rId3" Type="http://schemas.openxmlformats.org/officeDocument/2006/relationships/image" Target="../media/image46.emf"/><Relationship Id="rId7" Type="http://schemas.openxmlformats.org/officeDocument/2006/relationships/image" Target="../media/image36.tiff"/><Relationship Id="rId12" Type="http://schemas.openxmlformats.org/officeDocument/2006/relationships/image" Target="../media/image41.tiff"/><Relationship Id="rId17" Type="http://schemas.openxmlformats.org/officeDocument/2006/relationships/image" Target="../media/image47.emf"/><Relationship Id="rId2" Type="http://schemas.openxmlformats.org/officeDocument/2006/relationships/notesSlide" Target="../notesSlides/notesSlide37.xml"/><Relationship Id="rId16" Type="http://schemas.openxmlformats.org/officeDocument/2006/relationships/image" Target="../media/image45.emf"/><Relationship Id="rId1" Type="http://schemas.openxmlformats.org/officeDocument/2006/relationships/slideLayout" Target="../slideLayouts/slideLayout2.xml"/><Relationship Id="rId6" Type="http://schemas.openxmlformats.org/officeDocument/2006/relationships/image" Target="../media/image35.tiff"/><Relationship Id="rId11" Type="http://schemas.openxmlformats.org/officeDocument/2006/relationships/image" Target="../media/image40.tiff"/><Relationship Id="rId5" Type="http://schemas.openxmlformats.org/officeDocument/2006/relationships/image" Target="../media/image34.tiff"/><Relationship Id="rId15" Type="http://schemas.openxmlformats.org/officeDocument/2006/relationships/image" Target="../media/image44.tiff"/><Relationship Id="rId10" Type="http://schemas.openxmlformats.org/officeDocument/2006/relationships/image" Target="../media/image39.tiff"/><Relationship Id="rId4" Type="http://schemas.openxmlformats.org/officeDocument/2006/relationships/image" Target="../media/image31.tiff"/><Relationship Id="rId9" Type="http://schemas.openxmlformats.org/officeDocument/2006/relationships/image" Target="../media/image38.tiff"/><Relationship Id="rId14" Type="http://schemas.openxmlformats.org/officeDocument/2006/relationships/image" Target="../media/image43.tiff"/></Relationships>
</file>

<file path=ppt/slides/_rels/slide51.xml.rels><?xml version="1.0" encoding="UTF-8" standalone="yes"?>
<Relationships xmlns="http://schemas.openxmlformats.org/package/2006/relationships"><Relationship Id="rId8" Type="http://schemas.openxmlformats.org/officeDocument/2006/relationships/image" Target="../media/image37.tiff"/><Relationship Id="rId13" Type="http://schemas.openxmlformats.org/officeDocument/2006/relationships/image" Target="../media/image42.tiff"/><Relationship Id="rId3" Type="http://schemas.openxmlformats.org/officeDocument/2006/relationships/image" Target="../media/image46.emf"/><Relationship Id="rId7" Type="http://schemas.openxmlformats.org/officeDocument/2006/relationships/image" Target="../media/image36.tiff"/><Relationship Id="rId12" Type="http://schemas.openxmlformats.org/officeDocument/2006/relationships/image" Target="../media/image41.tiff"/><Relationship Id="rId17" Type="http://schemas.openxmlformats.org/officeDocument/2006/relationships/image" Target="../media/image47.emf"/><Relationship Id="rId2" Type="http://schemas.openxmlformats.org/officeDocument/2006/relationships/notesSlide" Target="../notesSlides/notesSlide38.xml"/><Relationship Id="rId16" Type="http://schemas.openxmlformats.org/officeDocument/2006/relationships/image" Target="../media/image45.emf"/><Relationship Id="rId1" Type="http://schemas.openxmlformats.org/officeDocument/2006/relationships/slideLayout" Target="../slideLayouts/slideLayout2.xml"/><Relationship Id="rId6" Type="http://schemas.openxmlformats.org/officeDocument/2006/relationships/image" Target="../media/image35.tiff"/><Relationship Id="rId11" Type="http://schemas.openxmlformats.org/officeDocument/2006/relationships/image" Target="../media/image40.tiff"/><Relationship Id="rId5" Type="http://schemas.openxmlformats.org/officeDocument/2006/relationships/image" Target="../media/image34.tiff"/><Relationship Id="rId15" Type="http://schemas.openxmlformats.org/officeDocument/2006/relationships/image" Target="../media/image44.tiff"/><Relationship Id="rId10" Type="http://schemas.openxmlformats.org/officeDocument/2006/relationships/image" Target="../media/image39.tiff"/><Relationship Id="rId4" Type="http://schemas.openxmlformats.org/officeDocument/2006/relationships/image" Target="../media/image31.tiff"/><Relationship Id="rId9" Type="http://schemas.openxmlformats.org/officeDocument/2006/relationships/image" Target="../media/image38.tiff"/><Relationship Id="rId14" Type="http://schemas.openxmlformats.org/officeDocument/2006/relationships/image" Target="../media/image43.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1.emf"/></Relationships>
</file>

<file path=ppt/slides/_rels/slide56.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1.emf"/></Relationships>
</file>

<file path=ppt/slides/_rels/slide57.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1.emf"/></Relationships>
</file>

<file path=ppt/slides/_rels/slide58.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1.emf"/></Relationships>
</file>

<file path=ppt/slides/_rels/slide59.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1.emf"/></Relationships>
</file>

<file path=ppt/slides/_rels/slide61.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1.emf"/></Relationships>
</file>

<file path=ppt/slides/_rels/slide6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63.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38.tiff"/><Relationship Id="rId3" Type="http://schemas.openxmlformats.org/officeDocument/2006/relationships/image" Target="../media/image31.tiff"/><Relationship Id="rId7" Type="http://schemas.openxmlformats.org/officeDocument/2006/relationships/image" Target="../media/image42.tiff"/><Relationship Id="rId12" Type="http://schemas.openxmlformats.org/officeDocument/2006/relationships/image" Target="../media/image35.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3.tiff"/><Relationship Id="rId11" Type="http://schemas.openxmlformats.org/officeDocument/2006/relationships/image" Target="../media/image34.tiff"/><Relationship Id="rId5" Type="http://schemas.openxmlformats.org/officeDocument/2006/relationships/image" Target="../media/image51.emf"/><Relationship Id="rId10" Type="http://schemas.openxmlformats.org/officeDocument/2006/relationships/image" Target="../media/image37.tiff"/><Relationship Id="rId4" Type="http://schemas.openxmlformats.org/officeDocument/2006/relationships/image" Target="../media/image52.emf"/><Relationship Id="rId9" Type="http://schemas.openxmlformats.org/officeDocument/2006/relationships/image" Target="../media/image36.tiff"/></Relationships>
</file>

<file path=ppt/slides/_rels/slide64.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38.tiff"/><Relationship Id="rId3" Type="http://schemas.openxmlformats.org/officeDocument/2006/relationships/image" Target="../media/image31.tiff"/><Relationship Id="rId7" Type="http://schemas.openxmlformats.org/officeDocument/2006/relationships/image" Target="../media/image42.tiff"/><Relationship Id="rId12" Type="http://schemas.openxmlformats.org/officeDocument/2006/relationships/image" Target="../media/image35.tif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3.tiff"/><Relationship Id="rId11" Type="http://schemas.openxmlformats.org/officeDocument/2006/relationships/image" Target="../media/image34.tiff"/><Relationship Id="rId5" Type="http://schemas.openxmlformats.org/officeDocument/2006/relationships/image" Target="../media/image51.emf"/><Relationship Id="rId10" Type="http://schemas.openxmlformats.org/officeDocument/2006/relationships/image" Target="../media/image37.tiff"/><Relationship Id="rId4" Type="http://schemas.openxmlformats.org/officeDocument/2006/relationships/image" Target="../media/image52.emf"/><Relationship Id="rId9" Type="http://schemas.openxmlformats.org/officeDocument/2006/relationships/image" Target="../media/image36.tiff"/></Relationships>
</file>

<file path=ppt/slides/_rels/slide65.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38.tiff"/><Relationship Id="rId3" Type="http://schemas.openxmlformats.org/officeDocument/2006/relationships/image" Target="../media/image31.tiff"/><Relationship Id="rId7" Type="http://schemas.openxmlformats.org/officeDocument/2006/relationships/image" Target="../media/image42.tiff"/><Relationship Id="rId12" Type="http://schemas.openxmlformats.org/officeDocument/2006/relationships/image" Target="../media/image35.tif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3.tiff"/><Relationship Id="rId11" Type="http://schemas.openxmlformats.org/officeDocument/2006/relationships/image" Target="../media/image34.tiff"/><Relationship Id="rId5" Type="http://schemas.openxmlformats.org/officeDocument/2006/relationships/image" Target="../media/image51.emf"/><Relationship Id="rId10" Type="http://schemas.openxmlformats.org/officeDocument/2006/relationships/image" Target="../media/image37.tiff"/><Relationship Id="rId4" Type="http://schemas.openxmlformats.org/officeDocument/2006/relationships/image" Target="../media/image52.emf"/><Relationship Id="rId9" Type="http://schemas.openxmlformats.org/officeDocument/2006/relationships/image" Target="../media/image36.tiff"/></Relationships>
</file>

<file path=ppt/slides/_rels/slide66.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38.tiff"/><Relationship Id="rId3" Type="http://schemas.openxmlformats.org/officeDocument/2006/relationships/image" Target="../media/image31.tiff"/><Relationship Id="rId7" Type="http://schemas.openxmlformats.org/officeDocument/2006/relationships/image" Target="../media/image42.tiff"/><Relationship Id="rId12" Type="http://schemas.openxmlformats.org/officeDocument/2006/relationships/image" Target="../media/image35.tif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3.tiff"/><Relationship Id="rId11" Type="http://schemas.openxmlformats.org/officeDocument/2006/relationships/image" Target="../media/image34.tiff"/><Relationship Id="rId5" Type="http://schemas.openxmlformats.org/officeDocument/2006/relationships/image" Target="../media/image51.emf"/><Relationship Id="rId10" Type="http://schemas.openxmlformats.org/officeDocument/2006/relationships/image" Target="../media/image37.tiff"/><Relationship Id="rId4" Type="http://schemas.openxmlformats.org/officeDocument/2006/relationships/image" Target="../media/image52.emf"/><Relationship Id="rId9" Type="http://schemas.openxmlformats.org/officeDocument/2006/relationships/image" Target="../media/image36.tiff"/></Relationships>
</file>

<file path=ppt/slides/_rels/slide67.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38.tiff"/><Relationship Id="rId3" Type="http://schemas.openxmlformats.org/officeDocument/2006/relationships/image" Target="../media/image31.tiff"/><Relationship Id="rId7" Type="http://schemas.openxmlformats.org/officeDocument/2006/relationships/image" Target="../media/image42.tiff"/><Relationship Id="rId12" Type="http://schemas.openxmlformats.org/officeDocument/2006/relationships/image" Target="../media/image35.tif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3.tiff"/><Relationship Id="rId11" Type="http://schemas.openxmlformats.org/officeDocument/2006/relationships/image" Target="../media/image34.tiff"/><Relationship Id="rId5" Type="http://schemas.openxmlformats.org/officeDocument/2006/relationships/image" Target="../media/image51.emf"/><Relationship Id="rId10" Type="http://schemas.openxmlformats.org/officeDocument/2006/relationships/image" Target="../media/image37.tiff"/><Relationship Id="rId4" Type="http://schemas.openxmlformats.org/officeDocument/2006/relationships/image" Target="../media/image52.emf"/><Relationship Id="rId9" Type="http://schemas.openxmlformats.org/officeDocument/2006/relationships/image" Target="../media/image36.tiff"/><Relationship Id="rId14" Type="http://schemas.openxmlformats.org/officeDocument/2006/relationships/image" Target="../media/image96.png"/></Relationships>
</file>

<file path=ppt/slides/_rels/slide68.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10" Type="http://schemas.openxmlformats.org/officeDocument/2006/relationships/image" Target="../media/image54.emf"/><Relationship Id="rId4" Type="http://schemas.openxmlformats.org/officeDocument/2006/relationships/image" Target="../media/image35.tiff"/><Relationship Id="rId9" Type="http://schemas.openxmlformats.org/officeDocument/2006/relationships/image" Target="../media/image43.tiff"/></Relationships>
</file>

<file path=ppt/slides/_rels/slide69.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2.em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31.tiff"/><Relationship Id="rId5" Type="http://schemas.openxmlformats.org/officeDocument/2006/relationships/image" Target="../media/image36.tiff"/><Relationship Id="rId10" Type="http://schemas.openxmlformats.org/officeDocument/2006/relationships/image" Target="../media/image54.emf"/><Relationship Id="rId4" Type="http://schemas.openxmlformats.org/officeDocument/2006/relationships/image" Target="../media/image35.tiff"/><Relationship Id="rId9" Type="http://schemas.openxmlformats.org/officeDocument/2006/relationships/image" Target="../media/image4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5.emf"/><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31.tiff"/><Relationship Id="rId5" Type="http://schemas.openxmlformats.org/officeDocument/2006/relationships/image" Target="../media/image36.tiff"/><Relationship Id="rId10" Type="http://schemas.openxmlformats.org/officeDocument/2006/relationships/image" Target="../media/image54.emf"/><Relationship Id="rId4" Type="http://schemas.openxmlformats.org/officeDocument/2006/relationships/image" Target="../media/image35.tiff"/><Relationship Id="rId9" Type="http://schemas.openxmlformats.org/officeDocument/2006/relationships/image" Target="../media/image43.tiff"/></Relationships>
</file>

<file path=ppt/slides/_rels/slide71.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5.em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31.tiff"/><Relationship Id="rId5" Type="http://schemas.openxmlformats.org/officeDocument/2006/relationships/image" Target="../media/image36.tiff"/><Relationship Id="rId10" Type="http://schemas.openxmlformats.org/officeDocument/2006/relationships/image" Target="../media/image54.emf"/><Relationship Id="rId4" Type="http://schemas.openxmlformats.org/officeDocument/2006/relationships/image" Target="../media/image35.tiff"/><Relationship Id="rId9" Type="http://schemas.openxmlformats.org/officeDocument/2006/relationships/image" Target="../media/image43.tiff"/></Relationships>
</file>

<file path=ppt/slides/_rels/slide72.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5.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31.tiff"/><Relationship Id="rId5" Type="http://schemas.openxmlformats.org/officeDocument/2006/relationships/image" Target="../media/image36.tiff"/><Relationship Id="rId10" Type="http://schemas.openxmlformats.org/officeDocument/2006/relationships/image" Target="../media/image54.emf"/><Relationship Id="rId4" Type="http://schemas.openxmlformats.org/officeDocument/2006/relationships/image" Target="../media/image35.tiff"/><Relationship Id="rId9" Type="http://schemas.openxmlformats.org/officeDocument/2006/relationships/image" Target="../media/image43.tiff"/></Relationships>
</file>

<file path=ppt/slides/_rels/slide73.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5.em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31.tiff"/><Relationship Id="rId5" Type="http://schemas.openxmlformats.org/officeDocument/2006/relationships/image" Target="../media/image36.tiff"/><Relationship Id="rId10" Type="http://schemas.openxmlformats.org/officeDocument/2006/relationships/image" Target="../media/image54.emf"/><Relationship Id="rId4" Type="http://schemas.openxmlformats.org/officeDocument/2006/relationships/image" Target="../media/image35.tiff"/><Relationship Id="rId9" Type="http://schemas.openxmlformats.org/officeDocument/2006/relationships/image" Target="../media/image43.tiff"/></Relationships>
</file>

<file path=ppt/slides/_rels/slide74.xml.rels><?xml version="1.0" encoding="UTF-8" standalone="yes"?>
<Relationships xmlns="http://schemas.openxmlformats.org/package/2006/relationships"><Relationship Id="rId8" Type="http://schemas.openxmlformats.org/officeDocument/2006/relationships/image" Target="../media/image42.tiff"/><Relationship Id="rId13" Type="http://schemas.openxmlformats.org/officeDocument/2006/relationships/image" Target="../media/image55.em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31.tif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56.emf"/><Relationship Id="rId5" Type="http://schemas.openxmlformats.org/officeDocument/2006/relationships/image" Target="../media/image36.tiff"/><Relationship Id="rId10" Type="http://schemas.openxmlformats.org/officeDocument/2006/relationships/image" Target="../media/image54.emf"/><Relationship Id="rId4" Type="http://schemas.openxmlformats.org/officeDocument/2006/relationships/image" Target="../media/image35.tiff"/><Relationship Id="rId9" Type="http://schemas.openxmlformats.org/officeDocument/2006/relationships/image" Target="../media/image43.tiff"/></Relationships>
</file>

<file path=ppt/slides/_rels/slide75.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23.png"/><Relationship Id="rId7" Type="http://schemas.openxmlformats.org/officeDocument/2006/relationships/image" Target="../media/image37.tiff"/><Relationship Id="rId12" Type="http://schemas.openxmlformats.org/officeDocument/2006/relationships/image" Target="../media/image56.em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54.emf"/><Relationship Id="rId5" Type="http://schemas.openxmlformats.org/officeDocument/2006/relationships/image" Target="../media/image35.tiff"/><Relationship Id="rId10" Type="http://schemas.openxmlformats.org/officeDocument/2006/relationships/image" Target="../media/image43.tiff"/><Relationship Id="rId4" Type="http://schemas.openxmlformats.org/officeDocument/2006/relationships/image" Target="../media/image34.tiff"/><Relationship Id="rId9" Type="http://schemas.openxmlformats.org/officeDocument/2006/relationships/image" Target="../media/image42.tiff"/></Relationships>
</file>

<file path=ppt/slides/_rels/slide7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78.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9.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56.emf"/><Relationship Id="rId5" Type="http://schemas.openxmlformats.org/officeDocument/2006/relationships/image" Target="../media/image36.tiff"/><Relationship Id="rId10" Type="http://schemas.openxmlformats.org/officeDocument/2006/relationships/image" Target="../media/image54.emf"/><Relationship Id="rId4" Type="http://schemas.openxmlformats.org/officeDocument/2006/relationships/image" Target="../media/image35.tiff"/><Relationship Id="rId9" Type="http://schemas.openxmlformats.org/officeDocument/2006/relationships/image" Target="../media/image43.tiff"/></Relationships>
</file>

<file path=ppt/slides/_rels/slide79.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9.em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56.emf"/><Relationship Id="rId5" Type="http://schemas.openxmlformats.org/officeDocument/2006/relationships/image" Target="../media/image36.tiff"/><Relationship Id="rId10" Type="http://schemas.openxmlformats.org/officeDocument/2006/relationships/image" Target="../media/image54.emf"/><Relationship Id="rId4" Type="http://schemas.openxmlformats.org/officeDocument/2006/relationships/image" Target="../media/image35.tiff"/><Relationship Id="rId9" Type="http://schemas.openxmlformats.org/officeDocument/2006/relationships/image" Target="../media/image4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7.emf"/><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8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8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svg"/></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E347-F960-E8CF-2B46-D2E33287CF3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EC8FBF6-7FFA-EA31-83B7-4254B9AF4516}"/>
              </a:ext>
            </a:extLst>
          </p:cNvPr>
          <p:cNvSpPr>
            <a:spLocks noGrp="1"/>
          </p:cNvSpPr>
          <p:nvPr>
            <p:ph type="subTitle" idx="1"/>
          </p:nvPr>
        </p:nvSpPr>
        <p:spPr/>
        <p:txBody>
          <a:bodyPr/>
          <a:lstStyle/>
          <a:p>
            <a:endParaRPr lang="en-US"/>
          </a:p>
        </p:txBody>
      </p:sp>
      <p:pic>
        <p:nvPicPr>
          <p:cNvPr id="5" name="slide.url=https://www.polleverywhere.com/multiple_choice_polls/97oMwZhypjNTDe5IzfPtg?display_state=instructions&amp;activity_state=opened&amp;state=opened&amp;flow=Engagement&amp;onscreen=persist">
            <a:extLst>
              <a:ext uri="{FF2B5EF4-FFF2-40B4-BE49-F238E27FC236}">
                <a16:creationId xmlns:a16="http://schemas.microsoft.com/office/drawing/2014/main" id="{ECD62517-1D17-B5D6-09DE-3025F12B9C4D}"/>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330573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Tree>
    <p:extLst>
      <p:ext uri="{BB962C8B-B14F-4D97-AF65-F5344CB8AC3E}">
        <p14:creationId xmlns:p14="http://schemas.microsoft.com/office/powerpoint/2010/main" val="4345228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013EA7B-954B-976A-7D27-4D6A3B6AA39A}"/>
              </a:ext>
            </a:extLst>
          </p:cNvPr>
          <p:cNvSpPr txBox="1">
            <a:spLocks/>
          </p:cNvSpPr>
          <p:nvPr/>
        </p:nvSpPr>
        <p:spPr>
          <a:xfrm>
            <a:off x="5418510" y="2914650"/>
            <a:ext cx="5829300" cy="1028700"/>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Mechanistic understanding often necessitates </a:t>
            </a:r>
            <a:r>
              <a:rPr lang="en-US" sz="2800" b="1" dirty="0">
                <a:solidFill>
                  <a:srgbClr val="C00000"/>
                </a:solidFill>
                <a:latin typeface="Calibri" panose="020F0502020204030204" pitchFamily="34" charset="0"/>
                <a:cs typeface="Calibri" panose="020F0502020204030204" pitchFamily="34" charset="0"/>
              </a:rPr>
              <a:t>simplification</a:t>
            </a:r>
            <a:r>
              <a:rPr lang="en-US" sz="2800" dirty="0">
                <a:latin typeface="Calibri" panose="020F0502020204030204" pitchFamily="34" charset="0"/>
                <a:cs typeface="Calibri" panose="020F0502020204030204" pitchFamily="34" charset="0"/>
              </a:rPr>
              <a:t>.</a:t>
            </a:r>
            <a:endParaRPr lang="en-US" sz="2800" b="1" dirty="0">
              <a:solidFill>
                <a:srgbClr val="C00000"/>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28E4310B-1F54-EB95-E043-B2A265E2B917}"/>
              </a:ext>
            </a:extLst>
          </p:cNvPr>
          <p:cNvSpPr txBox="1">
            <a:spLocks/>
          </p:cNvSpPr>
          <p:nvPr/>
        </p:nvSpPr>
        <p:spPr>
          <a:xfrm>
            <a:off x="5075610" y="4419600"/>
            <a:ext cx="6515100" cy="1028700"/>
          </a:xfrm>
          <a:prstGeom prst="rect">
            <a:avLst/>
          </a:prstGeom>
          <a:solidFill>
            <a:schemeClr val="bg1">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The simplest interaction models consider only two trophic levels: </a:t>
            </a:r>
            <a:r>
              <a:rPr lang="en-US" sz="2800" b="1" dirty="0">
                <a:solidFill>
                  <a:srgbClr val="FF0000"/>
                </a:solidFill>
                <a:latin typeface="Calibri" panose="020F0502020204030204" pitchFamily="34" charset="0"/>
                <a:cs typeface="Calibri" panose="020F0502020204030204" pitchFamily="34" charset="0"/>
              </a:rPr>
              <a:t>predator</a:t>
            </a:r>
            <a:r>
              <a:rPr lang="en-US" sz="2800" dirty="0">
                <a:latin typeface="Calibri" panose="020F0502020204030204" pitchFamily="34" charset="0"/>
                <a:cs typeface="Calibri" panose="020F0502020204030204" pitchFamily="34" charset="0"/>
              </a:rPr>
              <a:t> and </a:t>
            </a:r>
            <a:r>
              <a:rPr lang="en-US" sz="2800" b="1" dirty="0">
                <a:solidFill>
                  <a:srgbClr val="0070C0"/>
                </a:solidFill>
                <a:latin typeface="Calibri" panose="020F0502020204030204" pitchFamily="34" charset="0"/>
                <a:cs typeface="Calibri" panose="020F0502020204030204" pitchFamily="34" charset="0"/>
              </a:rPr>
              <a:t>prey</a:t>
            </a:r>
            <a:r>
              <a:rPr lang="en-US" sz="2800" dirty="0">
                <a:latin typeface="Calibri" panose="020F0502020204030204" pitchFamily="34" charset="0"/>
                <a:cs typeface="Calibri" panose="020F0502020204030204" pitchFamily="34" charset="0"/>
              </a:rPr>
              <a:t>.</a:t>
            </a:r>
            <a:endParaRPr lang="en-US" sz="28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86420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7C602-042B-2A4B-0E52-AB0AE9EBE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4284C-08C8-B8E5-70C8-E64C9B61DBA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489B093-0752-E7FF-3D59-E5CE2C8301C7}"/>
              </a:ext>
            </a:extLst>
          </p:cNvPr>
          <p:cNvSpPr>
            <a:spLocks noGrp="1"/>
          </p:cNvSpPr>
          <p:nvPr>
            <p:ph type="subTitle" idx="1"/>
          </p:nvPr>
        </p:nvSpPr>
        <p:spPr/>
        <p:txBody>
          <a:bodyPr/>
          <a:lstStyle/>
          <a:p>
            <a:endParaRPr lang="en-US"/>
          </a:p>
        </p:txBody>
      </p:sp>
      <p:pic>
        <p:nvPicPr>
          <p:cNvPr id="5" name="slide.url=https://www.polleverywhere.com/multiple_choice_polls/k9Ve1GnMF6TvI1CSBcoyg?display_state=instructions&amp;activity_state=opened&amp;state=opened&amp;flow=Instructor&amp;onscreen=persist">
            <a:extLst>
              <a:ext uri="{FF2B5EF4-FFF2-40B4-BE49-F238E27FC236}">
                <a16:creationId xmlns:a16="http://schemas.microsoft.com/office/drawing/2014/main" id="{A62201D9-C943-A4BD-FCC5-6F9B8614DF66}"/>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7464459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F31A-A860-0E17-F3C5-7B30D41C0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ADE3A-1765-8EFB-670F-D0F6881F185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806563E-2B4D-C923-AA6C-E012AE855246}"/>
              </a:ext>
            </a:extLst>
          </p:cNvPr>
          <p:cNvSpPr>
            <a:spLocks noGrp="1"/>
          </p:cNvSpPr>
          <p:nvPr>
            <p:ph type="subTitle" idx="1"/>
          </p:nvPr>
        </p:nvSpPr>
        <p:spPr/>
        <p:txBody>
          <a:bodyPr/>
          <a:lstStyle/>
          <a:p>
            <a:endParaRPr lang="en-US"/>
          </a:p>
        </p:txBody>
      </p:sp>
      <p:pic>
        <p:nvPicPr>
          <p:cNvPr id="5" name="slide.url=https://www.polleverywhere.com/multiple_choice_polls/k9Ve1GnMF6TvI1CSBcoyg?display_state=chart&amp;activity_state=closed&amp;state=closed&amp;flow=Instructor&amp;onscreen=persist">
            <a:extLst>
              <a:ext uri="{FF2B5EF4-FFF2-40B4-BE49-F238E27FC236}">
                <a16:creationId xmlns:a16="http://schemas.microsoft.com/office/drawing/2014/main" id="{C7736860-A186-3FA9-623E-8B76139C062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7248269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86856-0990-3834-7DF7-9E58D591B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F82582-0404-3768-4F82-8BB95DFCAEC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04B1741-93A0-CA69-1228-40048A8E580B}"/>
              </a:ext>
            </a:extLst>
          </p:cNvPr>
          <p:cNvSpPr>
            <a:spLocks noGrp="1"/>
          </p:cNvSpPr>
          <p:nvPr>
            <p:ph type="subTitle" idx="1"/>
          </p:nvPr>
        </p:nvSpPr>
        <p:spPr/>
        <p:txBody>
          <a:bodyPr/>
          <a:lstStyle/>
          <a:p>
            <a:endParaRPr lang="en-US"/>
          </a:p>
        </p:txBody>
      </p:sp>
      <p:pic>
        <p:nvPicPr>
          <p:cNvPr id="5" name="slide.url=https://www.polleverywhere.com/multiple_choice_polls/k9Ve1GnMF6TvI1CSBcoyg?display_state=chart&amp;activity_state=closed&amp;display=correctness&amp;state=closed&amp;flow=Instructor&amp;onscreen=persist">
            <a:extLst>
              <a:ext uri="{FF2B5EF4-FFF2-40B4-BE49-F238E27FC236}">
                <a16:creationId xmlns:a16="http://schemas.microsoft.com/office/drawing/2014/main" id="{9815F62D-531D-92F0-8F48-B385ABFC76A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6869730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DC3F1AD-CF44-B6D9-E0EC-593B61CF7278}"/>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in WWI which increased despite a reduction in fish populations.</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22" name="Rectangle 21">
            <a:extLst>
              <a:ext uri="{FF2B5EF4-FFF2-40B4-BE49-F238E27FC236}">
                <a16:creationId xmlns:a16="http://schemas.microsoft.com/office/drawing/2014/main" id="{C58FAAF3-3BE7-BE00-45A6-B3AEC631F051}"/>
              </a:ext>
            </a:extLst>
          </p:cNvPr>
          <p:cNvSpPr/>
          <p:nvPr/>
        </p:nvSpPr>
        <p:spPr>
          <a:xfrm>
            <a:off x="7239560" y="2383435"/>
            <a:ext cx="4607010" cy="442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07CD4E-8DB9-7056-DD27-6AA2142E792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4" name="Content Placeholder 2">
            <a:extLst>
              <a:ext uri="{FF2B5EF4-FFF2-40B4-BE49-F238E27FC236}">
                <a16:creationId xmlns:a16="http://schemas.microsoft.com/office/drawing/2014/main" id="{3760D923-F95F-BABF-4D5C-24006226D28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Tree>
    <p:extLst>
      <p:ext uri="{BB962C8B-B14F-4D97-AF65-F5344CB8AC3E}">
        <p14:creationId xmlns:p14="http://schemas.microsoft.com/office/powerpoint/2010/main" val="3682062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C28B57-3BEE-3CCC-2F10-76D656B7CB5A}"/>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in WWI which increased despite a reduction in fish populations.</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056F289-9B10-2A5A-B32E-2796E1808031}"/>
              </a:ext>
            </a:extLst>
          </p:cNvPr>
          <p:cNvSpPr/>
          <p:nvPr/>
        </p:nvSpPr>
        <p:spPr>
          <a:xfrm>
            <a:off x="7239560" y="4034705"/>
            <a:ext cx="4607010" cy="277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F7B9EE38-5FF4-3CC7-5AE9-E1DEC0B929C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5BC3747C-5A67-3CE7-8C50-38FA2F0BEBC1}"/>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79976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63937B-7A99-ABB7-4DB0-43276CC86598}"/>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which increased immediately following WWI after years of low fishing.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8E3E0BB-0870-8E61-5361-F4F9F7B2DDC6}"/>
              </a:ext>
            </a:extLst>
          </p:cNvPr>
          <p:cNvSpPr/>
          <p:nvPr/>
        </p:nvSpPr>
        <p:spPr>
          <a:xfrm>
            <a:off x="7239560" y="6065403"/>
            <a:ext cx="4607010" cy="74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59FD673E-DA9F-90AB-E112-D5593290E7D4}"/>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2CEC48FF-2E5A-B63A-F72E-35100D203277}"/>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17464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D0F942E-4A46-D20C-2E96-5983D31A0036}"/>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3" name="Content Placeholder 2">
            <a:extLst>
              <a:ext uri="{FF2B5EF4-FFF2-40B4-BE49-F238E27FC236}">
                <a16:creationId xmlns:a16="http://schemas.microsoft.com/office/drawing/2014/main" id="{C167EFEF-B145-38B5-2361-CCCFDABC70E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C685EB20-DE20-D404-0CA3-9976C23EF1C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5807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latin typeface="Helvetica" pitchFamily="2" charset="0"/>
              </a:rPr>
              <a:t>growth rate of prey, independent of predator</a:t>
            </a:r>
            <a:endParaRPr lang="en-US" dirty="0">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692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latin typeface="Helvetica" pitchFamily="2" charset="0"/>
              </a:rPr>
              <a:t>death rate of prey, depends on abundance of predator</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798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2615609"/>
            <a:ext cx="11303540" cy="418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8098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latin typeface="Helvetica" pitchFamily="2" charset="0"/>
              </a:rPr>
              <a:t>growth rate of predator, depends on abundance of prey (and efficiency of consumption)</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7E34B4B-BC11-06AB-A597-038FD128EB12}"/>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3FE2E67F-9432-934F-5CFA-3A373E129C1A}"/>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05461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predator, depends on abundance of prey (and efficiency of consumption)</a:t>
            </a:r>
            <a:endParaRPr lang="en-US" dirty="0">
              <a:solidFill>
                <a:schemeClr val="bg1">
                  <a:lumMod val="65000"/>
                </a:schemeClr>
              </a:solidFill>
              <a:effectLst/>
              <a:latin typeface="Helvetica" pitchFamily="2" charset="0"/>
            </a:endParaRPr>
          </a:p>
        </p:txBody>
      </p:sp>
      <p:sp>
        <p:nvSpPr>
          <p:cNvPr id="28" name="Right Brace 27">
            <a:extLst>
              <a:ext uri="{FF2B5EF4-FFF2-40B4-BE49-F238E27FC236}">
                <a16:creationId xmlns:a16="http://schemas.microsoft.com/office/drawing/2014/main" id="{F9C117A0-EA17-B74C-F8DE-77DC7B0F0678}"/>
              </a:ext>
            </a:extLst>
          </p:cNvPr>
          <p:cNvSpPr/>
          <p:nvPr/>
        </p:nvSpPr>
        <p:spPr>
          <a:xfrm>
            <a:off x="6832474" y="340446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310C023-6724-E0BA-61DF-61D4A6F231EF}"/>
              </a:ext>
            </a:extLst>
          </p:cNvPr>
          <p:cNvSpPr txBox="1"/>
          <p:nvPr/>
        </p:nvSpPr>
        <p:spPr>
          <a:xfrm>
            <a:off x="7208351" y="3492033"/>
            <a:ext cx="2193912" cy="1446550"/>
          </a:xfrm>
          <a:prstGeom prst="rect">
            <a:avLst/>
          </a:prstGeom>
          <a:noFill/>
        </p:spPr>
        <p:txBody>
          <a:bodyPr wrap="square">
            <a:spAutoFit/>
          </a:bodyPr>
          <a:lstStyle/>
          <a:p>
            <a:r>
              <a:rPr lang="en-US" sz="2200" dirty="0">
                <a:latin typeface="Helvetica" pitchFamily="2" charset="0"/>
              </a:rPr>
              <a:t>death rate of predator, independent of prey</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6C2ABBF3-39AD-6A5B-9076-E3D3D5EC30A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E171C139-DAE4-13F3-2EB0-DBBA34DE7136}"/>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7346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D8A1B8E-E9C1-4F85-55F9-4FF98BD2C99F}"/>
              </a:ext>
            </a:extLst>
          </p:cNvPr>
          <p:cNvSpPr/>
          <p:nvPr/>
        </p:nvSpPr>
        <p:spPr>
          <a:xfrm>
            <a:off x="5580993" y="1427342"/>
            <a:ext cx="515007"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2"/>
                <a:stretch>
                  <a:fillRect t="-142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3"/>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highlight>
                  <a:srgbClr val="FFFF00"/>
                </a:highlight>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36337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2"/>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highlight>
                  <a:srgbClr val="FFFF00"/>
                </a:highlight>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61CB3BB4-9C5E-6C19-9415-AEB0B3C5F126}"/>
              </a:ext>
            </a:extLst>
          </p:cNvPr>
          <p:cNvSpPr/>
          <p:nvPr/>
        </p:nvSpPr>
        <p:spPr>
          <a:xfrm>
            <a:off x="6574230" y="1427342"/>
            <a:ext cx="772502"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E664FF-B7AF-A0B9-965F-0E440FB0DF24}"/>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20" name="TextBox 19">
                <a:extLst>
                  <a:ext uri="{FF2B5EF4-FFF2-40B4-BE49-F238E27FC236}">
                    <a16:creationId xmlns:a16="http://schemas.microsoft.com/office/drawing/2014/main" id="{8CE664FF-B7AF-A0B9-965F-0E440FB0DF24}"/>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8"/>
                <a:stretch>
                  <a:fillRect t="-1429" b="-14286"/>
                </a:stretch>
              </a:blipFill>
            </p:spPr>
            <p:txBody>
              <a:bodyPr/>
              <a:lstStyle/>
              <a:p>
                <a:r>
                  <a:rPr lang="en-US">
                    <a:noFill/>
                  </a:rPr>
                  <a:t> </a:t>
                </a:r>
              </a:p>
            </p:txBody>
          </p:sp>
        </mc:Fallback>
      </mc:AlternateContent>
    </p:spTree>
    <p:extLst>
      <p:ext uri="{BB962C8B-B14F-4D97-AF65-F5344CB8AC3E}">
        <p14:creationId xmlns:p14="http://schemas.microsoft.com/office/powerpoint/2010/main" val="32543902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589893" y="28317"/>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43649" y="883738"/>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1028" name="Picture 4">
            <a:extLst>
              <a:ext uri="{FF2B5EF4-FFF2-40B4-BE49-F238E27FC236}">
                <a16:creationId xmlns:a16="http://schemas.microsoft.com/office/drawing/2014/main" id="{2F84402A-3B21-C67D-AD82-25CBDEFC59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2347" y="706460"/>
            <a:ext cx="5232792" cy="34885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Two men examine pelts from large piles in front of them in the fur deptartment at the Hudson Bay Company store, Winnipeg, Manitoba, Canada, mid-July, 1937. (Photo by Margaret Bourke-White/Time &amp; Life Pictures/Getty Images)">
            <a:extLst>
              <a:ext uri="{FF2B5EF4-FFF2-40B4-BE49-F238E27FC236}">
                <a16:creationId xmlns:a16="http://schemas.microsoft.com/office/drawing/2014/main" id="{87FB5A0D-522B-D563-027D-EDF2168CE9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5803" y="4194988"/>
            <a:ext cx="3741692" cy="2642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New logo, old name: The Bay returns to its roots - The Globe and Mail">
            <a:extLst>
              <a:ext uri="{FF2B5EF4-FFF2-40B4-BE49-F238E27FC236}">
                <a16:creationId xmlns:a16="http://schemas.microsoft.com/office/drawing/2014/main" id="{481DE59B-FB66-D461-0300-4F0B8290FA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68" r="5262"/>
          <a:stretch/>
        </p:blipFill>
        <p:spPr bwMode="auto">
          <a:xfrm>
            <a:off x="4579509" y="4489532"/>
            <a:ext cx="338229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9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Content Placeholder 2">
            <a:extLst>
              <a:ext uri="{FF2B5EF4-FFF2-40B4-BE49-F238E27FC236}">
                <a16:creationId xmlns:a16="http://schemas.microsoft.com/office/drawing/2014/main" id="{313C2E92-3D17-2FE9-7CD3-85A98BF8961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4" name="Picture 23" descr="Chart, line chart&#10;&#10;Description automatically generated">
            <a:extLst>
              <a:ext uri="{FF2B5EF4-FFF2-40B4-BE49-F238E27FC236}">
                <a16:creationId xmlns:a16="http://schemas.microsoft.com/office/drawing/2014/main" id="{95E918B4-0C47-CA91-396D-EE1007B45092}"/>
              </a:ext>
            </a:extLst>
          </p:cNvPr>
          <p:cNvPicPr>
            <a:picLocks noChangeAspect="1"/>
          </p:cNvPicPr>
          <p:nvPr/>
        </p:nvPicPr>
        <p:blipFill>
          <a:blip r:embed="rId6"/>
          <a:stretch>
            <a:fillRect/>
          </a:stretch>
        </p:blipFill>
        <p:spPr>
          <a:xfrm>
            <a:off x="4301932" y="1418891"/>
            <a:ext cx="6834082" cy="5125562"/>
          </a:xfrm>
          <a:prstGeom prst="rect">
            <a:avLst/>
          </a:prstGeom>
        </p:spPr>
      </p:pic>
    </p:spTree>
    <p:extLst>
      <p:ext uri="{BB962C8B-B14F-4D97-AF65-F5344CB8AC3E}">
        <p14:creationId xmlns:p14="http://schemas.microsoft.com/office/powerpoint/2010/main" val="33346402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sp>
        <p:nvSpPr>
          <p:cNvPr id="25" name="Content Placeholder 2">
            <a:extLst>
              <a:ext uri="{FF2B5EF4-FFF2-40B4-BE49-F238E27FC236}">
                <a16:creationId xmlns:a16="http://schemas.microsoft.com/office/drawing/2014/main" id="{C5C6C21F-1DF6-C723-8980-65EB9F255A3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6" name="Picture 25" descr="Chart&#10;&#10;Description automatically generated">
            <a:extLst>
              <a:ext uri="{FF2B5EF4-FFF2-40B4-BE49-F238E27FC236}">
                <a16:creationId xmlns:a16="http://schemas.microsoft.com/office/drawing/2014/main" id="{46C67E7A-0FE5-9D33-0A67-6CE1E2EFA93C}"/>
              </a:ext>
            </a:extLst>
          </p:cNvPr>
          <p:cNvPicPr>
            <a:picLocks noChangeAspect="1"/>
          </p:cNvPicPr>
          <p:nvPr/>
        </p:nvPicPr>
        <p:blipFill>
          <a:blip r:embed="rId6"/>
          <a:stretch>
            <a:fillRect/>
          </a:stretch>
        </p:blipFill>
        <p:spPr>
          <a:xfrm>
            <a:off x="3499401" y="1123207"/>
            <a:ext cx="7469422" cy="5602067"/>
          </a:xfrm>
          <a:prstGeom prst="rect">
            <a:avLst/>
          </a:prstGeom>
        </p:spPr>
      </p:pic>
    </p:spTree>
    <p:extLst>
      <p:ext uri="{BB962C8B-B14F-4D97-AF65-F5344CB8AC3E}">
        <p14:creationId xmlns:p14="http://schemas.microsoft.com/office/powerpoint/2010/main" val="10674759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04793C-58B9-A40F-DBE1-68C848387754}"/>
                  </a:ext>
                </a:extLst>
              </p:cNvPr>
              <p:cNvSpPr txBox="1"/>
              <p:nvPr/>
            </p:nvSpPr>
            <p:spPr>
              <a:xfrm>
                <a:off x="7726460" y="1053649"/>
                <a:ext cx="4465540" cy="5175840"/>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Fitting a model to data allows us to estimate parameters – remember those growth rates from the human population models!</a:t>
                </a:r>
              </a:p>
              <a:p>
                <a:pPr marL="285750" indent="-285750">
                  <a:buFont typeface="Arial" panose="020B0604020202020204" pitchFamily="34" charset="0"/>
                  <a:buChar char="•"/>
                </a:pPr>
                <a:r>
                  <a:rPr lang="en-US" sz="2200" dirty="0">
                    <a:solidFill>
                      <a:srgbClr val="202122"/>
                    </a:solidFill>
                  </a:rPr>
                  <a:t>Here, we can explore the growth rate of the prey under exponential growth (</a:t>
                </a:r>
                <a14:m>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rPr>
                      <m:t>𝛼</m:t>
                    </m:r>
                  </m:oMath>
                </a14:m>
                <a:r>
                  <a:rPr lang="en-US" sz="2200" b="0" i="0" dirty="0">
                    <a:solidFill>
                      <a:srgbClr val="202122"/>
                    </a:solidFill>
                    <a:effectLst/>
                  </a:rPr>
                  <a:t>), the efficiency of kill (</a:t>
                </a:r>
                <a14:m>
                  <m:oMath xmlns:m="http://schemas.openxmlformats.org/officeDocument/2006/math">
                    <m:r>
                      <a:rPr lang="en-US" sz="2400" i="1">
                        <a:solidFill>
                          <a:srgbClr val="0070C0"/>
                        </a:solidFill>
                        <a:latin typeface="Cambria Math" panose="02040503050406030204" pitchFamily="18" charset="0"/>
                        <a:ea typeface="Cambria Math" panose="02040503050406030204" pitchFamily="18" charset="0"/>
                      </a:rPr>
                      <m:t>𝛽</m:t>
                    </m:r>
                  </m:oMath>
                </a14:m>
                <a:r>
                  <a:rPr lang="en-US" sz="2200" dirty="0">
                    <a:solidFill>
                      <a:srgbClr val="202122"/>
                    </a:solidFill>
                  </a:rPr>
                  <a:t>) and digestion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𝛿</m:t>
                    </m:r>
                  </m:oMath>
                </a14:m>
                <a:r>
                  <a:rPr lang="en-US" sz="2200" dirty="0">
                    <a:solidFill>
                      <a:srgbClr val="202122"/>
                    </a:solidFill>
                  </a:rPr>
                  <a:t>) by the predator, and the natural death rate of the predator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𝛾</m:t>
                    </m:r>
                  </m:oMath>
                </a14:m>
                <a:r>
                  <a:rPr lang="en-US" sz="2200" dirty="0">
                    <a:solidFill>
                      <a:srgbClr val="202122"/>
                    </a:solidFill>
                  </a:rPr>
                  <a:t>).</a:t>
                </a:r>
              </a:p>
              <a:p>
                <a:pPr marL="285750" indent="-285750">
                  <a:buFont typeface="Arial" panose="020B0604020202020204" pitchFamily="34" charset="0"/>
                  <a:buChar char="•"/>
                </a:pPr>
                <a:endParaRPr lang="en-US" sz="2200" b="0" i="0" dirty="0">
                  <a:solidFill>
                    <a:schemeClr val="tx1"/>
                  </a:solidFill>
                  <a:effectLst/>
                </a:endParaRPr>
              </a:p>
              <a:p>
                <a:pPr marL="285750" indent="-285750">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𝛼</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200" dirty="0">
                    <a:solidFill>
                      <a:schemeClr val="tx1"/>
                    </a:solidFill>
                  </a:rPr>
                  <a:t> .0897 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𝛽</m:t>
                    </m:r>
                    <m:r>
                      <a:rPr lang="en-US" sz="2000" b="0" i="1" smtClean="0">
                        <a:solidFill>
                          <a:schemeClr val="tx1"/>
                        </a:solidFill>
                        <a:latin typeface="Cambria Math" panose="02040503050406030204" pitchFamily="18" charset="0"/>
                        <a:ea typeface="Cambria Math" panose="02040503050406030204" pitchFamily="18" charset="0"/>
                      </a:rPr>
                      <m:t>=.0000157</m:t>
                    </m:r>
                  </m:oMath>
                </a14:m>
                <a:r>
                  <a:rPr lang="en-US" sz="2200" dirty="0">
                    <a:solidFill>
                      <a:schemeClr val="tx1"/>
                    </a:solidFill>
                  </a:rPr>
                  <a:t> hare/lynx/year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𝛿</m:t>
                    </m:r>
                    <m:r>
                      <a:rPr lang="en-US" sz="2000" b="0" i="1" smtClean="0">
                        <a:solidFill>
                          <a:schemeClr val="tx1"/>
                        </a:solidFill>
                        <a:latin typeface="Cambria Math" panose="02040503050406030204" pitchFamily="18" charset="0"/>
                        <a:ea typeface="Cambria Math" panose="02040503050406030204" pitchFamily="18" charset="0"/>
                      </a:rPr>
                      <m:t>=.0250</m:t>
                    </m:r>
                  </m:oMath>
                </a14:m>
                <a:r>
                  <a:rPr lang="en-US" sz="2200" dirty="0">
                    <a:solidFill>
                      <a:schemeClr val="tx1"/>
                    </a:solidFill>
                  </a:rPr>
                  <a:t> lynx/hare/year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𝛾</m:t>
                    </m:r>
                    <m:r>
                      <a:rPr lang="en-US" sz="2000" b="0" i="0" smtClean="0">
                        <a:solidFill>
                          <a:schemeClr val="tx1"/>
                        </a:solidFill>
                        <a:latin typeface="Cambria Math" panose="02040503050406030204" pitchFamily="18" charset="0"/>
                        <a:ea typeface="Cambria Math" panose="02040503050406030204" pitchFamily="18" charset="0"/>
                      </a:rPr>
                      <m:t>= .0174 </m:t>
                    </m:r>
                    <m:r>
                      <m:rPr>
                        <m:sty m:val="p"/>
                      </m:rPr>
                      <a:rPr lang="en-US" sz="2000" b="0" i="0" smtClean="0">
                        <a:solidFill>
                          <a:schemeClr val="tx1"/>
                        </a:solidFill>
                        <a:latin typeface="Cambria Math" panose="02040503050406030204" pitchFamily="18" charset="0"/>
                        <a:ea typeface="Cambria Math" panose="02040503050406030204" pitchFamily="18" charset="0"/>
                      </a:rPr>
                      <m:t>lynx</m:t>
                    </m:r>
                    <m:r>
                      <a:rPr lang="en-US" sz="2000" b="0" i="0" smtClean="0">
                        <a:solidFill>
                          <a:schemeClr val="tx1"/>
                        </a:solidFill>
                        <a:latin typeface="Cambria Math" panose="02040503050406030204" pitchFamily="18" charset="0"/>
                        <a:ea typeface="Cambria Math" panose="02040503050406030204" pitchFamily="18" charset="0"/>
                      </a:rPr>
                      <m:t> /</m:t>
                    </m:r>
                    <m:r>
                      <m:rPr>
                        <m:sty m:val="p"/>
                      </m:rPr>
                      <a:rPr lang="en-US" sz="2000" b="0" i="0" smtClean="0">
                        <a:solidFill>
                          <a:schemeClr val="tx1"/>
                        </a:solidFill>
                        <a:latin typeface="Cambria Math" panose="02040503050406030204" pitchFamily="18" charset="0"/>
                        <a:ea typeface="Cambria Math" panose="02040503050406030204" pitchFamily="18" charset="0"/>
                      </a:rPr>
                      <m:t>year</m:t>
                    </m:r>
                  </m:oMath>
                </a14:m>
                <a:endParaRPr lang="en-US" sz="2200" dirty="0">
                  <a:solidFill>
                    <a:schemeClr val="tx1"/>
                  </a:solidFill>
                </a:endParaRPr>
              </a:p>
            </p:txBody>
          </p:sp>
        </mc:Choice>
        <mc:Fallback xmlns="">
          <p:sp>
            <p:nvSpPr>
              <p:cNvPr id="5" name="TextBox 4">
                <a:extLst>
                  <a:ext uri="{FF2B5EF4-FFF2-40B4-BE49-F238E27FC236}">
                    <a16:creationId xmlns:a16="http://schemas.microsoft.com/office/drawing/2014/main" id="{E504793C-58B9-A40F-DBE1-68C848387754}"/>
                  </a:ext>
                </a:extLst>
              </p:cNvPr>
              <p:cNvSpPr txBox="1">
                <a:spLocks noRot="1" noChangeAspect="1" noMove="1" noResize="1" noEditPoints="1" noAdjustHandles="1" noChangeArrowheads="1" noChangeShapeType="1" noTextEdit="1"/>
              </p:cNvSpPr>
              <p:nvPr/>
            </p:nvSpPr>
            <p:spPr>
              <a:xfrm>
                <a:off x="7726460" y="1053649"/>
                <a:ext cx="4465540" cy="5175840"/>
              </a:xfrm>
              <a:prstGeom prst="rect">
                <a:avLst/>
              </a:prstGeom>
              <a:blipFill>
                <a:blip r:embed="rId6"/>
                <a:stretch>
                  <a:fillRect l="-1700" t="-980" r="-3116" b="-1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2995120" y="505322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2995120" y="5053222"/>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2995121" y="586261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2995121" y="5862612"/>
                <a:ext cx="4001311" cy="730393"/>
              </a:xfrm>
              <a:prstGeom prst="rect">
                <a:avLst/>
              </a:prstGeom>
              <a:blipFill>
                <a:blip r:embed="rId8"/>
                <a:stretch>
                  <a:fillRect t="-3390"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9" name="Picture 28" descr="Chart&#10;&#10;Description automatically generated">
            <a:extLst>
              <a:ext uri="{FF2B5EF4-FFF2-40B4-BE49-F238E27FC236}">
                <a16:creationId xmlns:a16="http://schemas.microsoft.com/office/drawing/2014/main" id="{52AE4F09-7FF6-9CA1-C905-F620FEC17809}"/>
              </a:ext>
            </a:extLst>
          </p:cNvPr>
          <p:cNvPicPr>
            <a:picLocks noChangeAspect="1"/>
          </p:cNvPicPr>
          <p:nvPr/>
        </p:nvPicPr>
        <p:blipFill>
          <a:blip r:embed="rId9"/>
          <a:stretch>
            <a:fillRect/>
          </a:stretch>
        </p:blipFill>
        <p:spPr>
          <a:xfrm>
            <a:off x="2453587" y="1177275"/>
            <a:ext cx="5147502" cy="3860627"/>
          </a:xfrm>
          <a:prstGeom prst="rect">
            <a:avLst/>
          </a:prstGeom>
        </p:spPr>
      </p:pic>
    </p:spTree>
    <p:extLst>
      <p:ext uri="{BB962C8B-B14F-4D97-AF65-F5344CB8AC3E}">
        <p14:creationId xmlns:p14="http://schemas.microsoft.com/office/powerpoint/2010/main" val="4203875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C9FDAEC5-4D91-E989-57AC-C3E66CF6BFDB}"/>
              </a:ext>
            </a:extLst>
          </p:cNvPr>
          <p:cNvPicPr>
            <a:picLocks noChangeAspect="1"/>
          </p:cNvPicPr>
          <p:nvPr/>
        </p:nvPicPr>
        <p:blipFill>
          <a:blip r:embed="rId8"/>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spTree>
    <p:extLst>
      <p:ext uri="{BB962C8B-B14F-4D97-AF65-F5344CB8AC3E}">
        <p14:creationId xmlns:p14="http://schemas.microsoft.com/office/powerpoint/2010/main" val="41034338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9"/>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3870251"/>
            <a:ext cx="11303540" cy="2929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84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050" name="Picture 2" descr="Maps &amp; Brochures - Isle Royale National Park (U.S. National Park Service)">
            <a:extLst>
              <a:ext uri="{FF2B5EF4-FFF2-40B4-BE49-F238E27FC236}">
                <a16:creationId xmlns:a16="http://schemas.microsoft.com/office/drawing/2014/main" id="{CE496696-C166-B34E-1B5E-FADBFBD30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Five gray wolves hunt a moose at Isle Royale National Park in the winter.">
            <a:extLst>
              <a:ext uri="{FF2B5EF4-FFF2-40B4-BE49-F238E27FC236}">
                <a16:creationId xmlns:a16="http://schemas.microsoft.com/office/drawing/2014/main" id="{811A0690-04D5-67CE-1360-7ED79EB934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7250" y="1378454"/>
            <a:ext cx="6614824" cy="43759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4D02613-1E48-D1A8-9B85-6EBDCAACC06A}"/>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C5C65-4632-8C0F-7AEB-9BB3C963D4C8}"/>
              </a:ext>
            </a:extLst>
          </p:cNvPr>
          <p:cNvSpPr txBox="1"/>
          <p:nvPr/>
        </p:nvSpPr>
        <p:spPr>
          <a:xfrm>
            <a:off x="9941089" y="1440030"/>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5" name="Content Placeholder 2">
            <a:extLst>
              <a:ext uri="{FF2B5EF4-FFF2-40B4-BE49-F238E27FC236}">
                <a16:creationId xmlns:a16="http://schemas.microsoft.com/office/drawing/2014/main" id="{2F6A00AA-C7D2-8CC1-0AD1-1C1BDCDBAF1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638426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7E5EA24E-AA60-E684-602A-858B99B860CB}"/>
              </a:ext>
            </a:extLst>
          </p:cNvPr>
          <p:cNvPicPr>
            <a:picLocks noChangeAspect="1"/>
          </p:cNvPicPr>
          <p:nvPr/>
        </p:nvPicPr>
        <p:blipFill>
          <a:blip r:embed="rId7"/>
          <a:stretch>
            <a:fillRect/>
          </a:stretch>
        </p:blipFill>
        <p:spPr>
          <a:xfrm>
            <a:off x="3637251" y="1384214"/>
            <a:ext cx="7772400" cy="5238918"/>
          </a:xfrm>
          <a:prstGeom prst="rect">
            <a:avLst/>
          </a:prstGeom>
        </p:spPr>
      </p:pic>
      <p:sp>
        <p:nvSpPr>
          <p:cNvPr id="28" name="TextBox 27">
            <a:extLst>
              <a:ext uri="{FF2B5EF4-FFF2-40B4-BE49-F238E27FC236}">
                <a16:creationId xmlns:a16="http://schemas.microsoft.com/office/drawing/2014/main" id="{8C4EAD43-1611-6336-603F-EBC319945FB5}"/>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B4309A3B-C709-6D13-9134-FAE43119652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5570976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A2DE3224-A63D-7539-BBB8-5B5590FED1FE}"/>
              </a:ext>
            </a:extLst>
          </p:cNvPr>
          <p:cNvPicPr>
            <a:picLocks noChangeAspect="1"/>
          </p:cNvPicPr>
          <p:nvPr/>
        </p:nvPicPr>
        <p:blipFill rotWithShape="1">
          <a:blip r:embed="rId7"/>
          <a:srcRect t="3080"/>
          <a:stretch/>
        </p:blipFill>
        <p:spPr>
          <a:xfrm>
            <a:off x="3556789" y="1458874"/>
            <a:ext cx="7772400" cy="5204993"/>
          </a:xfrm>
          <a:prstGeom prst="rect">
            <a:avLst/>
          </a:prstGeom>
        </p:spPr>
      </p:pic>
      <p:sp>
        <p:nvSpPr>
          <p:cNvPr id="24" name="TextBox 23">
            <a:extLst>
              <a:ext uri="{FF2B5EF4-FFF2-40B4-BE49-F238E27FC236}">
                <a16:creationId xmlns:a16="http://schemas.microsoft.com/office/drawing/2014/main" id="{C46BC1DD-2B56-EDB6-941F-3FF8EF9B3BA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5" name="Content Placeholder 2">
            <a:extLst>
              <a:ext uri="{FF2B5EF4-FFF2-40B4-BE49-F238E27FC236}">
                <a16:creationId xmlns:a16="http://schemas.microsoft.com/office/drawing/2014/main" id="{CAF305BD-84FB-6536-1B87-9C6A150E316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4672912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A491627F-3BB0-F78B-EF89-063509C54259}"/>
              </a:ext>
            </a:extLst>
          </p:cNvPr>
          <p:cNvPicPr>
            <a:picLocks noChangeAspect="1"/>
          </p:cNvPicPr>
          <p:nvPr/>
        </p:nvPicPr>
        <p:blipFill>
          <a:blip r:embed="rId7"/>
          <a:stretch>
            <a:fillRect/>
          </a:stretch>
        </p:blipFill>
        <p:spPr>
          <a:xfrm>
            <a:off x="3556789" y="1353029"/>
            <a:ext cx="7877066" cy="5477201"/>
          </a:xfrm>
          <a:prstGeom prst="rect">
            <a:avLst/>
          </a:prstGeom>
        </p:spPr>
      </p:pic>
      <p:sp>
        <p:nvSpPr>
          <p:cNvPr id="28" name="TextBox 27">
            <a:extLst>
              <a:ext uri="{FF2B5EF4-FFF2-40B4-BE49-F238E27FC236}">
                <a16:creationId xmlns:a16="http://schemas.microsoft.com/office/drawing/2014/main" id="{3F2C4FFA-0627-3027-2765-7A3C1DF3371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8A8E1D8E-1BFF-6E62-28C3-67524CF5DF3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2257062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B00B8861-A802-B389-5D30-C863B9F105B0}"/>
              </a:ext>
            </a:extLst>
          </p:cNvPr>
          <p:cNvPicPr>
            <a:picLocks noChangeAspect="1"/>
          </p:cNvPicPr>
          <p:nvPr/>
        </p:nvPicPr>
        <p:blipFill>
          <a:blip r:embed="rId7"/>
          <a:stretch>
            <a:fillRect/>
          </a:stretch>
        </p:blipFill>
        <p:spPr>
          <a:xfrm>
            <a:off x="3637251" y="1458874"/>
            <a:ext cx="7772400" cy="5413328"/>
          </a:xfrm>
          <a:prstGeom prst="rect">
            <a:avLst/>
          </a:prstGeom>
        </p:spPr>
      </p:pic>
      <p:sp>
        <p:nvSpPr>
          <p:cNvPr id="4" name="TextBox 3">
            <a:extLst>
              <a:ext uri="{FF2B5EF4-FFF2-40B4-BE49-F238E27FC236}">
                <a16:creationId xmlns:a16="http://schemas.microsoft.com/office/drawing/2014/main" id="{02603AE3-7087-FD38-167C-59F65AAFCCF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6" name="Content Placeholder 2">
            <a:extLst>
              <a:ext uri="{FF2B5EF4-FFF2-40B4-BE49-F238E27FC236}">
                <a16:creationId xmlns:a16="http://schemas.microsoft.com/office/drawing/2014/main" id="{D70FD051-CCB8-79A9-B993-A6D1B8EBC37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85049011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hart, histogram&#10;&#10;Description automatically generated">
            <a:extLst>
              <a:ext uri="{FF2B5EF4-FFF2-40B4-BE49-F238E27FC236}">
                <a16:creationId xmlns:a16="http://schemas.microsoft.com/office/drawing/2014/main" id="{769EA290-E528-177A-199C-48E492BF99D5}"/>
              </a:ext>
            </a:extLst>
          </p:cNvPr>
          <p:cNvPicPr>
            <a:picLocks noChangeAspect="1"/>
          </p:cNvPicPr>
          <p:nvPr/>
        </p:nvPicPr>
        <p:blipFill rotWithShape="1">
          <a:blip r:embed="rId7"/>
          <a:srcRect b="668"/>
          <a:stretch/>
        </p:blipFill>
        <p:spPr>
          <a:xfrm>
            <a:off x="3610957" y="1501355"/>
            <a:ext cx="7772400" cy="5407705"/>
          </a:xfrm>
          <a:prstGeom prst="rect">
            <a:avLst/>
          </a:prstGeom>
        </p:spPr>
      </p:pic>
      <p:sp>
        <p:nvSpPr>
          <p:cNvPr id="32" name="TextBox 31">
            <a:extLst>
              <a:ext uri="{FF2B5EF4-FFF2-40B4-BE49-F238E27FC236}">
                <a16:creationId xmlns:a16="http://schemas.microsoft.com/office/drawing/2014/main" id="{EACA4E00-AFAE-861E-8695-346A0661DDBA}"/>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33" name="Content Placeholder 2">
            <a:extLst>
              <a:ext uri="{FF2B5EF4-FFF2-40B4-BE49-F238E27FC236}">
                <a16:creationId xmlns:a16="http://schemas.microsoft.com/office/drawing/2014/main" id="{42E503E6-5DF0-3123-0463-784068E4287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3412191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D7CB5263-F999-EC33-34E8-B09577382926}"/>
              </a:ext>
            </a:extLst>
          </p:cNvPr>
          <p:cNvPicPr>
            <a:picLocks noChangeAspect="1"/>
          </p:cNvPicPr>
          <p:nvPr/>
        </p:nvPicPr>
        <p:blipFill rotWithShape="1">
          <a:blip r:embed="rId7"/>
          <a:srcRect t="3005"/>
          <a:stretch/>
        </p:blipFill>
        <p:spPr>
          <a:xfrm>
            <a:off x="3601182" y="1458874"/>
            <a:ext cx="7772400" cy="5399126"/>
          </a:xfrm>
          <a:prstGeom prst="rect">
            <a:avLst/>
          </a:prstGeom>
        </p:spPr>
      </p:pic>
      <p:sp>
        <p:nvSpPr>
          <p:cNvPr id="27" name="TextBox 26">
            <a:extLst>
              <a:ext uri="{FF2B5EF4-FFF2-40B4-BE49-F238E27FC236}">
                <a16:creationId xmlns:a16="http://schemas.microsoft.com/office/drawing/2014/main" id="{F1FBC758-6C22-4253-46CA-2D47E2183BE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8" name="Content Placeholder 2">
            <a:extLst>
              <a:ext uri="{FF2B5EF4-FFF2-40B4-BE49-F238E27FC236}">
                <a16:creationId xmlns:a16="http://schemas.microsoft.com/office/drawing/2014/main" id="{8F49DE2C-B0A8-05B8-44F7-F3E259F3F79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1504680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 histogram&#10;&#10;Description automatically generated">
            <a:extLst>
              <a:ext uri="{FF2B5EF4-FFF2-40B4-BE49-F238E27FC236}">
                <a16:creationId xmlns:a16="http://schemas.microsoft.com/office/drawing/2014/main" id="{C879F5FB-DAA2-EC4C-6098-3CED44C2F911}"/>
              </a:ext>
            </a:extLst>
          </p:cNvPr>
          <p:cNvPicPr>
            <a:picLocks noChangeAspect="1"/>
          </p:cNvPicPr>
          <p:nvPr/>
        </p:nvPicPr>
        <p:blipFill>
          <a:blip r:embed="rId7"/>
          <a:stretch>
            <a:fillRect/>
          </a:stretch>
        </p:blipFill>
        <p:spPr>
          <a:xfrm>
            <a:off x="3484180" y="1481125"/>
            <a:ext cx="7772400" cy="5403453"/>
          </a:xfrm>
          <a:prstGeom prst="rect">
            <a:avLst/>
          </a:prstGeom>
        </p:spPr>
      </p:pic>
      <p:sp>
        <p:nvSpPr>
          <p:cNvPr id="24" name="TextBox 23">
            <a:extLst>
              <a:ext uri="{FF2B5EF4-FFF2-40B4-BE49-F238E27FC236}">
                <a16:creationId xmlns:a16="http://schemas.microsoft.com/office/drawing/2014/main" id="{F7AD1DB9-42AA-7D4F-0654-BA95A33B524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Tree>
    <p:extLst>
      <p:ext uri="{BB962C8B-B14F-4D97-AF65-F5344CB8AC3E}">
        <p14:creationId xmlns:p14="http://schemas.microsoft.com/office/powerpoint/2010/main" val="41988152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 histogram&#10;&#10;Description automatically generated">
            <a:extLst>
              <a:ext uri="{FF2B5EF4-FFF2-40B4-BE49-F238E27FC236}">
                <a16:creationId xmlns:a16="http://schemas.microsoft.com/office/drawing/2014/main" id="{6312539E-9EB0-4074-7963-C1666D5D6AA2}"/>
              </a:ext>
            </a:extLst>
          </p:cNvPr>
          <p:cNvPicPr>
            <a:picLocks noChangeAspect="1"/>
          </p:cNvPicPr>
          <p:nvPr/>
        </p:nvPicPr>
        <p:blipFill>
          <a:blip r:embed="rId7"/>
          <a:stretch>
            <a:fillRect/>
          </a:stretch>
        </p:blipFill>
        <p:spPr>
          <a:xfrm>
            <a:off x="3782359" y="1487290"/>
            <a:ext cx="7772400" cy="5330925"/>
          </a:xfrm>
          <a:prstGeom prst="rect">
            <a:avLst/>
          </a:prstGeom>
        </p:spPr>
      </p:pic>
      <p:sp>
        <p:nvSpPr>
          <p:cNvPr id="6" name="TextBox 5">
            <a:extLst>
              <a:ext uri="{FF2B5EF4-FFF2-40B4-BE49-F238E27FC236}">
                <a16:creationId xmlns:a16="http://schemas.microsoft.com/office/drawing/2014/main" id="{E2B2A9EF-61AA-A362-F3C0-1C15885BAC39}"/>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4" name="Content Placeholder 2">
            <a:extLst>
              <a:ext uri="{FF2B5EF4-FFF2-40B4-BE49-F238E27FC236}">
                <a16:creationId xmlns:a16="http://schemas.microsoft.com/office/drawing/2014/main" id="{CDE05788-5C57-1545-8B2E-A46F9CAE550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991773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Graphical user interface, website&#10;&#10;Description automatically generated">
            <a:extLst>
              <a:ext uri="{FF2B5EF4-FFF2-40B4-BE49-F238E27FC236}">
                <a16:creationId xmlns:a16="http://schemas.microsoft.com/office/drawing/2014/main" id="{4D0F5DEE-834C-F0C5-52F1-311B8DB117AF}"/>
              </a:ext>
            </a:extLst>
          </p:cNvPr>
          <p:cNvPicPr>
            <a:picLocks noChangeAspect="1"/>
          </p:cNvPicPr>
          <p:nvPr/>
        </p:nvPicPr>
        <p:blipFill>
          <a:blip r:embed="rId6"/>
          <a:stretch>
            <a:fillRect/>
          </a:stretch>
        </p:blipFill>
        <p:spPr>
          <a:xfrm>
            <a:off x="3601182" y="1087357"/>
            <a:ext cx="6567221" cy="5594642"/>
          </a:xfrm>
          <a:prstGeom prst="rect">
            <a:avLst/>
          </a:prstGeom>
        </p:spPr>
      </p:pic>
      <p:sp>
        <p:nvSpPr>
          <p:cNvPr id="2" name="TextBox 1">
            <a:extLst>
              <a:ext uri="{FF2B5EF4-FFF2-40B4-BE49-F238E27FC236}">
                <a16:creationId xmlns:a16="http://schemas.microsoft.com/office/drawing/2014/main" id="{42CF5AB9-83E0-298D-DE5F-01E8339EFF0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4" name="TextBox 3">
            <a:extLst>
              <a:ext uri="{FF2B5EF4-FFF2-40B4-BE49-F238E27FC236}">
                <a16:creationId xmlns:a16="http://schemas.microsoft.com/office/drawing/2014/main" id="{1C8555CF-C557-0B3C-D69E-405291B5547C}"/>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CE3E66B-AF8B-7EC1-6BA1-3037FD541EE9}"/>
              </a:ext>
            </a:extLst>
          </p:cNvPr>
          <p:cNvSpPr txBox="1"/>
          <p:nvPr/>
        </p:nvSpPr>
        <p:spPr>
          <a:xfrm>
            <a:off x="10341283" y="674044"/>
            <a:ext cx="1843251" cy="954107"/>
          </a:xfrm>
          <a:prstGeom prst="rect">
            <a:avLst/>
          </a:prstGeom>
          <a:noFill/>
        </p:spPr>
        <p:txBody>
          <a:bodyPr wrap="square">
            <a:spAutoFit/>
          </a:bodyPr>
          <a:lstStyle/>
          <a:p>
            <a:pPr algn="ctr"/>
            <a:r>
              <a:rPr lang="en-US" sz="2800" dirty="0">
                <a:latin typeface="Calibri" panose="020F0502020204030204" pitchFamily="34" charset="0"/>
                <a:cs typeface="Calibri" panose="020F0502020204030204" pitchFamily="34" charset="0"/>
              </a:rPr>
              <a:t>This could be you!</a:t>
            </a:r>
            <a:endParaRPr lang="en-US" sz="2800" dirty="0">
              <a:effectLst/>
              <a:latin typeface="Calibri" panose="020F0502020204030204" pitchFamily="34" charset="0"/>
              <a:cs typeface="Calibri" panose="020F0502020204030204" pitchFamily="34" charset="0"/>
            </a:endParaRPr>
          </a:p>
        </p:txBody>
      </p:sp>
      <p:cxnSp>
        <p:nvCxnSpPr>
          <p:cNvPr id="6" name="Curved Connector 5">
            <a:extLst>
              <a:ext uri="{FF2B5EF4-FFF2-40B4-BE49-F238E27FC236}">
                <a16:creationId xmlns:a16="http://schemas.microsoft.com/office/drawing/2014/main" id="{ED369F6B-6EAA-4434-0606-6FAA4103D9B9}"/>
              </a:ext>
            </a:extLst>
          </p:cNvPr>
          <p:cNvCxnSpPr>
            <a:cxnSpLocks/>
          </p:cNvCxnSpPr>
          <p:nvPr/>
        </p:nvCxnSpPr>
        <p:spPr>
          <a:xfrm rot="10800000">
            <a:off x="9711560" y="1286832"/>
            <a:ext cx="677917"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943B9A78-0F97-E694-F8EC-137FBB10401A}"/>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245944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4299284"/>
            <a:ext cx="11303540" cy="250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3838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7"/>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8"/>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9"/>
          <a:stretch>
            <a:fillRect/>
          </a:stretch>
        </p:blipFill>
        <p:spPr>
          <a:xfrm>
            <a:off x="8431836" y="6337595"/>
            <a:ext cx="3315833" cy="414479"/>
          </a:xfrm>
          <a:prstGeom prst="rect">
            <a:avLst/>
          </a:prstGeom>
        </p:spPr>
      </p:pic>
      <p:sp>
        <p:nvSpPr>
          <p:cNvPr id="33" name="Content Placeholder 2">
            <a:extLst>
              <a:ext uri="{FF2B5EF4-FFF2-40B4-BE49-F238E27FC236}">
                <a16:creationId xmlns:a16="http://schemas.microsoft.com/office/drawing/2014/main" id="{48EE5C98-8A0F-5FC7-3AFF-6226E7DF75D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4" name="Content Placeholder 2">
            <a:extLst>
              <a:ext uri="{FF2B5EF4-FFF2-40B4-BE49-F238E27FC236}">
                <a16:creationId xmlns:a16="http://schemas.microsoft.com/office/drawing/2014/main" id="{49479550-F472-F176-D97F-D4AC87A6A142}"/>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sp>
        <p:nvSpPr>
          <p:cNvPr id="35" name="Rectangle 34">
            <a:extLst>
              <a:ext uri="{FF2B5EF4-FFF2-40B4-BE49-F238E27FC236}">
                <a16:creationId xmlns:a16="http://schemas.microsoft.com/office/drawing/2014/main" id="{10D5C47F-F23F-36EA-6760-3CF90E759328}"/>
              </a:ext>
            </a:extLst>
          </p:cNvPr>
          <p:cNvSpPr/>
          <p:nvPr/>
        </p:nvSpPr>
        <p:spPr>
          <a:xfrm>
            <a:off x="7642077" y="2317923"/>
            <a:ext cx="4204493" cy="3398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6852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D3E4F-B24F-F74F-383E-C0B1EEF5AA69}"/>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8"/>
          <a:stretch>
            <a:fillRect/>
          </a:stretch>
        </p:blipFill>
        <p:spPr>
          <a:xfrm>
            <a:off x="8431836" y="6337595"/>
            <a:ext cx="3315833" cy="414479"/>
          </a:xfrm>
          <a:prstGeom prst="rect">
            <a:avLst/>
          </a:prstGeom>
        </p:spPr>
      </p:pic>
      <p:sp>
        <p:nvSpPr>
          <p:cNvPr id="2" name="Rectangle 1">
            <a:extLst>
              <a:ext uri="{FF2B5EF4-FFF2-40B4-BE49-F238E27FC236}">
                <a16:creationId xmlns:a16="http://schemas.microsoft.com/office/drawing/2014/main" id="{62C7E68C-EFAD-268C-291C-9C69A3FD1A64}"/>
              </a:ext>
            </a:extLst>
          </p:cNvPr>
          <p:cNvSpPr/>
          <p:nvPr/>
        </p:nvSpPr>
        <p:spPr>
          <a:xfrm>
            <a:off x="7642077" y="3173875"/>
            <a:ext cx="4204493" cy="254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0169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7540428" y="2073711"/>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By, definition, </a:t>
            </a:r>
            <a:r>
              <a:rPr lang="en-US" sz="2400" b="1" dirty="0">
                <a:solidFill>
                  <a:srgbClr val="7030A0"/>
                </a:solidFill>
                <a:cs typeface="Calibri" panose="020F0502020204030204" pitchFamily="34" charset="0"/>
              </a:rPr>
              <a:t>trophic cascades span at least 3 trophic levels</a:t>
            </a:r>
            <a:r>
              <a:rPr lang="en-US" sz="2400" dirty="0">
                <a:cs typeface="Calibri" panose="020F0502020204030204" pitchFamily="34" charset="0"/>
              </a:rPr>
              <a:t>, highlighting the process of </a:t>
            </a:r>
            <a:r>
              <a:rPr lang="en-US" sz="2400" b="1" dirty="0">
                <a:solidFill>
                  <a:srgbClr val="7030A0"/>
                </a:solidFill>
                <a:cs typeface="Calibri" panose="020F0502020204030204" pitchFamily="34" charset="0"/>
              </a:rPr>
              <a:t>top-down</a:t>
            </a:r>
            <a:r>
              <a:rPr lang="en-US" sz="2400" dirty="0">
                <a:cs typeface="Calibri" panose="020F0502020204030204" pitchFamily="34" charset="0"/>
              </a:rPr>
              <a:t> ecosystem control.</a:t>
            </a: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2521" t="3741" r="3071" b="3162"/>
          <a:stretch/>
        </p:blipFill>
        <p:spPr>
          <a:xfrm>
            <a:off x="7339230" y="4891240"/>
            <a:ext cx="4674093" cy="1711902"/>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rotWithShape="1">
          <a:blip r:embed="rId8"/>
          <a:srcRect t="34445" b="34445"/>
          <a:stretch/>
        </p:blipFill>
        <p:spPr>
          <a:xfrm>
            <a:off x="8212437" y="6638897"/>
            <a:ext cx="3315833" cy="128943"/>
          </a:xfrm>
          <a:prstGeom prst="rect">
            <a:avLst/>
          </a:prstGeom>
        </p:spPr>
      </p:pic>
      <p:sp>
        <p:nvSpPr>
          <p:cNvPr id="2" name="Content Placeholder 2">
            <a:extLst>
              <a:ext uri="{FF2B5EF4-FFF2-40B4-BE49-F238E27FC236}">
                <a16:creationId xmlns:a16="http://schemas.microsoft.com/office/drawing/2014/main" id="{61F10BA9-E759-44A3-C2AB-858258F32F00}"/>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 name="Rectangle 2">
            <a:extLst>
              <a:ext uri="{FF2B5EF4-FFF2-40B4-BE49-F238E27FC236}">
                <a16:creationId xmlns:a16="http://schemas.microsoft.com/office/drawing/2014/main" id="{701AC424-B180-D205-24E3-369466224BF9}"/>
              </a:ext>
            </a:extLst>
          </p:cNvPr>
          <p:cNvSpPr/>
          <p:nvPr/>
        </p:nvSpPr>
        <p:spPr>
          <a:xfrm>
            <a:off x="11382703" y="6258910"/>
            <a:ext cx="479158"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13A326-C892-F5C8-8765-7084D46A3684}"/>
              </a:ext>
            </a:extLst>
          </p:cNvPr>
          <p:cNvSpPr/>
          <p:nvPr/>
        </p:nvSpPr>
        <p:spPr>
          <a:xfrm>
            <a:off x="7474925" y="6413955"/>
            <a:ext cx="451066"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4ED0C0B-D418-697A-9A70-31655B94F77E}"/>
              </a:ext>
            </a:extLst>
          </p:cNvPr>
          <p:cNvSpPr/>
          <p:nvPr/>
        </p:nvSpPr>
        <p:spPr>
          <a:xfrm>
            <a:off x="11230213" y="5737263"/>
            <a:ext cx="631647"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74D2C0-7A4B-CBA1-7EED-D2AB231A2AFA}"/>
              </a:ext>
            </a:extLst>
          </p:cNvPr>
          <p:cNvSpPr/>
          <p:nvPr/>
        </p:nvSpPr>
        <p:spPr>
          <a:xfrm>
            <a:off x="7494368" y="5903973"/>
            <a:ext cx="4367492" cy="173420"/>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21AC88-B949-BADD-FB39-13FC7FFA836D}"/>
              </a:ext>
            </a:extLst>
          </p:cNvPr>
          <p:cNvSpPr/>
          <p:nvPr/>
        </p:nvSpPr>
        <p:spPr>
          <a:xfrm>
            <a:off x="7533315" y="6022285"/>
            <a:ext cx="3696898" cy="118312"/>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6444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8844455" y="2500199"/>
            <a:ext cx="2997269"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Models incorporating &gt;2 trophic levels can be challenging, but ecologists do sometimes attempt them!</a:t>
            </a:r>
          </a:p>
        </p:txBody>
      </p:sp>
      <p:pic>
        <p:nvPicPr>
          <p:cNvPr id="20" name="Main graphic">
            <a:extLst>
              <a:ext uri="{FF2B5EF4-FFF2-40B4-BE49-F238E27FC236}">
                <a16:creationId xmlns:a16="http://schemas.microsoft.com/office/drawing/2014/main" id="{141F8E07-299D-CFC1-5B1C-70BFF739B80A}"/>
              </a:ext>
            </a:extLst>
          </p:cNvPr>
          <p:cNvPicPr/>
          <p:nvPr/>
        </p:nvPicPr>
        <p:blipFill>
          <a:blip r:embed="rId3"/>
          <a:stretch/>
        </p:blipFill>
        <p:spPr>
          <a:xfrm>
            <a:off x="2353579" y="1449847"/>
            <a:ext cx="6247015" cy="3969262"/>
          </a:xfrm>
          <a:prstGeom prst="rect">
            <a:avLst/>
          </a:prstGeom>
          <a:ln>
            <a:noFill/>
          </a:ln>
        </p:spPr>
      </p:pic>
      <p:sp>
        <p:nvSpPr>
          <p:cNvPr id="26" name="Content Placeholder 2">
            <a:extLst>
              <a:ext uri="{FF2B5EF4-FFF2-40B4-BE49-F238E27FC236}">
                <a16:creationId xmlns:a16="http://schemas.microsoft.com/office/drawing/2014/main" id="{C3FD3AF9-AE71-9627-2ED1-8E7790F55485}"/>
              </a:ext>
            </a:extLst>
          </p:cNvPr>
          <p:cNvSpPr txBox="1">
            <a:spLocks/>
          </p:cNvSpPr>
          <p:nvPr/>
        </p:nvSpPr>
        <p:spPr>
          <a:xfrm>
            <a:off x="2567766" y="5673799"/>
            <a:ext cx="5003514"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grpSp>
        <p:nvGrpSpPr>
          <p:cNvPr id="52" name="Group 51">
            <a:extLst>
              <a:ext uri="{FF2B5EF4-FFF2-40B4-BE49-F238E27FC236}">
                <a16:creationId xmlns:a16="http://schemas.microsoft.com/office/drawing/2014/main" id="{960D7A7F-B82C-01DB-897C-54472D946BC0}"/>
              </a:ext>
            </a:extLst>
          </p:cNvPr>
          <p:cNvGrpSpPr/>
          <p:nvPr/>
        </p:nvGrpSpPr>
        <p:grpSpPr>
          <a:xfrm>
            <a:off x="335321" y="914795"/>
            <a:ext cx="2228304" cy="5708337"/>
            <a:chOff x="337077" y="1083023"/>
            <a:chExt cx="2228304" cy="5708337"/>
          </a:xfrm>
        </p:grpSpPr>
        <p:cxnSp>
          <p:nvCxnSpPr>
            <p:cNvPr id="46" name="Curved Connector 45">
              <a:extLst>
                <a:ext uri="{FF2B5EF4-FFF2-40B4-BE49-F238E27FC236}">
                  <a16:creationId xmlns:a16="http://schemas.microsoft.com/office/drawing/2014/main" id="{A49A9F9D-6F83-FEDA-047B-8FC87C8B7D0D}"/>
                </a:ext>
              </a:extLst>
            </p:cNvPr>
            <p:cNvCxnSpPr>
              <a:cxnSpLocks/>
            </p:cNvCxnSpPr>
            <p:nvPr/>
          </p:nvCxnSpPr>
          <p:spPr>
            <a:xfrm rot="5400000">
              <a:off x="19437" y="2193406"/>
              <a:ext cx="1135726" cy="474937"/>
            </a:xfrm>
            <a:prstGeom prst="curvedConnector3">
              <a:avLst>
                <a:gd name="adj1" fmla="val 141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E69FCE0-1C7F-E384-F5CA-528DED5DA95A}"/>
                </a:ext>
              </a:extLst>
            </p:cNvPr>
            <p:cNvGrpSpPr/>
            <p:nvPr/>
          </p:nvGrpSpPr>
          <p:grpSpPr>
            <a:xfrm>
              <a:off x="337077" y="1083023"/>
              <a:ext cx="2228304" cy="5708337"/>
              <a:chOff x="208110" y="1083023"/>
              <a:chExt cx="2228304" cy="5708337"/>
            </a:xfrm>
          </p:grpSpPr>
          <p:grpSp>
            <p:nvGrpSpPr>
              <p:cNvPr id="7" name="Group 6">
                <a:extLst>
                  <a:ext uri="{FF2B5EF4-FFF2-40B4-BE49-F238E27FC236}">
                    <a16:creationId xmlns:a16="http://schemas.microsoft.com/office/drawing/2014/main" id="{F8C0B388-8125-8C6C-057F-44D204FED58E}"/>
                  </a:ext>
                </a:extLst>
              </p:cNvPr>
              <p:cNvGrpSpPr/>
              <p:nvPr/>
            </p:nvGrpSpPr>
            <p:grpSpPr>
              <a:xfrm>
                <a:off x="208110" y="3062241"/>
                <a:ext cx="1538629" cy="3729119"/>
                <a:chOff x="136581" y="1881862"/>
                <a:chExt cx="1866793" cy="4208594"/>
              </a:xfrm>
            </p:grpSpPr>
            <p:cxnSp>
              <p:nvCxnSpPr>
                <p:cNvPr id="8" name="Curved Connector 7">
                  <a:extLst>
                    <a:ext uri="{FF2B5EF4-FFF2-40B4-BE49-F238E27FC236}">
                      <a16:creationId xmlns:a16="http://schemas.microsoft.com/office/drawing/2014/main" id="{E5F43819-2EBB-3F77-B828-A2A15EF4224D}"/>
                    </a:ext>
                  </a:extLst>
                </p:cNvPr>
                <p:cNvCxnSpPr>
                  <a:cxnSpLocks/>
                </p:cNvCxnSpPr>
                <p:nvPr/>
              </p:nvCxnSpPr>
              <p:spPr>
                <a:xfrm rot="10800000" flipV="1">
                  <a:off x="214401" y="2903775"/>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154726" y="1881862"/>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a:endCxn id="9" idx="1"/>
                </p:cNvCxnSpPr>
                <p:nvPr/>
              </p:nvCxnSpPr>
              <p:spPr>
                <a:xfrm rot="5400000">
                  <a:off x="729092" y="2280489"/>
                  <a:ext cx="609233" cy="388231"/>
                </a:xfrm>
                <a:prstGeom prst="curvedConnector4">
                  <a:avLst>
                    <a:gd name="adj1" fmla="val -30563"/>
                    <a:gd name="adj2" fmla="val 2059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877F957A-BB71-36E1-55F8-57DD4F693151}"/>
                  </a:ext>
                </a:extLst>
              </p:cNvPr>
              <p:cNvSpPr/>
              <p:nvPr/>
            </p:nvSpPr>
            <p:spPr>
              <a:xfrm>
                <a:off x="759429" y="1467746"/>
                <a:ext cx="959200" cy="1045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a:t>
                </a:r>
              </a:p>
            </p:txBody>
          </p:sp>
          <p:cxnSp>
            <p:nvCxnSpPr>
              <p:cNvPr id="34" name="Curved Connector 33">
                <a:extLst>
                  <a:ext uri="{FF2B5EF4-FFF2-40B4-BE49-F238E27FC236}">
                    <a16:creationId xmlns:a16="http://schemas.microsoft.com/office/drawing/2014/main" id="{34C3F974-F8A8-99B4-99B6-3F95A44E3107}"/>
                  </a:ext>
                </a:extLst>
              </p:cNvPr>
              <p:cNvCxnSpPr>
                <a:cxnSpLocks/>
              </p:cNvCxnSpPr>
              <p:nvPr/>
            </p:nvCxnSpPr>
            <p:spPr>
              <a:xfrm rot="16200000" flipH="1">
                <a:off x="1217348" y="1489428"/>
                <a:ext cx="522964"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B1E2FEF7-5C45-00C2-BC7B-90A6B67A82D5}"/>
                  </a:ext>
                </a:extLst>
              </p:cNvPr>
              <p:cNvCxnSpPr>
                <a:cxnSpLocks/>
              </p:cNvCxnSpPr>
              <p:nvPr/>
            </p:nvCxnSpPr>
            <p:spPr>
              <a:xfrm rot="5400000">
                <a:off x="982974" y="2776461"/>
                <a:ext cx="428342"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4A6C27-8FEB-8AD5-0801-962729A6B464}"/>
                      </a:ext>
                    </a:extLst>
                  </p:cNvPr>
                  <p:cNvSpPr txBox="1"/>
                  <p:nvPr/>
                </p:nvSpPr>
                <p:spPr>
                  <a:xfrm>
                    <a:off x="1536386" y="1083023"/>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𝜀</m:t>
                          </m:r>
                        </m:oMath>
                      </m:oMathPara>
                    </a14:m>
                    <a:endParaRPr lang="en-US" sz="2500" dirty="0">
                      <a:solidFill>
                        <a:schemeClr val="tx1"/>
                      </a:solidFill>
                    </a:endParaRPr>
                  </a:p>
                </p:txBody>
              </p:sp>
            </mc:Choice>
            <mc:Fallback xmlns="">
              <p:sp>
                <p:nvSpPr>
                  <p:cNvPr id="44" name="TextBox 43">
                    <a:extLst>
                      <a:ext uri="{FF2B5EF4-FFF2-40B4-BE49-F238E27FC236}">
                        <a16:creationId xmlns:a16="http://schemas.microsoft.com/office/drawing/2014/main" id="{F74A6C27-8FEB-8AD5-0801-962729A6B464}"/>
                      </a:ext>
                    </a:extLst>
                  </p:cNvPr>
                  <p:cNvSpPr txBox="1">
                    <a:spLocks noRot="1" noChangeAspect="1" noMove="1" noResize="1" noEditPoints="1" noAdjustHandles="1" noChangeArrowheads="1" noChangeShapeType="1" noTextEdit="1"/>
                  </p:cNvSpPr>
                  <p:nvPr/>
                </p:nvSpPr>
                <p:spPr>
                  <a:xfrm>
                    <a:off x="1536386" y="1083023"/>
                    <a:ext cx="900028" cy="38472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0197B2-FBB4-33A5-0FEC-B169A6406D02}"/>
                      </a:ext>
                    </a:extLst>
                  </p:cNvPr>
                  <p:cNvSpPr txBox="1"/>
                  <p:nvPr/>
                </p:nvSpPr>
                <p:spPr>
                  <a:xfrm>
                    <a:off x="506232" y="2530885"/>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𝜇</m:t>
                          </m:r>
                        </m:oMath>
                      </m:oMathPara>
                    </a14:m>
                    <a:endParaRPr lang="en-US" sz="2500" dirty="0">
                      <a:solidFill>
                        <a:schemeClr val="tx1"/>
                      </a:solidFill>
                    </a:endParaRPr>
                  </a:p>
                </p:txBody>
              </p:sp>
            </mc:Choice>
            <mc:Fallback xmlns="">
              <p:sp>
                <p:nvSpPr>
                  <p:cNvPr id="45" name="TextBox 44">
                    <a:extLst>
                      <a:ext uri="{FF2B5EF4-FFF2-40B4-BE49-F238E27FC236}">
                        <a16:creationId xmlns:a16="http://schemas.microsoft.com/office/drawing/2014/main" id="{790197B2-FBB4-33A5-0FEC-B169A6406D02}"/>
                      </a:ext>
                    </a:extLst>
                  </p:cNvPr>
                  <p:cNvSpPr txBox="1">
                    <a:spLocks noRot="1" noChangeAspect="1" noMove="1" noResize="1" noEditPoints="1" noAdjustHandles="1" noChangeArrowheads="1" noChangeShapeType="1" noTextEdit="1"/>
                  </p:cNvSpPr>
                  <p:nvPr/>
                </p:nvSpPr>
                <p:spPr>
                  <a:xfrm>
                    <a:off x="506232" y="2530885"/>
                    <a:ext cx="900028" cy="384721"/>
                  </a:xfrm>
                  <a:prstGeom prst="rect">
                    <a:avLst/>
                  </a:prstGeom>
                  <a:blipFill>
                    <a:blip r:embed="rId9"/>
                    <a:stretch>
                      <a:fillRect b="-19355"/>
                    </a:stretch>
                  </a:blipFill>
                </p:spPr>
                <p:txBody>
                  <a:bodyPr/>
                  <a:lstStyle/>
                  <a:p>
                    <a:r>
                      <a:rPr lang="en-US">
                        <a:noFill/>
                      </a:rPr>
                      <a:t> </a:t>
                    </a:r>
                  </a:p>
                </p:txBody>
              </p:sp>
            </mc:Fallback>
          </mc:AlternateContent>
          <p:cxnSp>
            <p:nvCxnSpPr>
              <p:cNvPr id="49" name="Curved Connector 48">
                <a:extLst>
                  <a:ext uri="{FF2B5EF4-FFF2-40B4-BE49-F238E27FC236}">
                    <a16:creationId xmlns:a16="http://schemas.microsoft.com/office/drawing/2014/main" id="{4F18CCE9-97D0-8B1E-A68F-F815B79C215A}"/>
                  </a:ext>
                </a:extLst>
              </p:cNvPr>
              <p:cNvCxnSpPr>
                <a:cxnSpLocks/>
              </p:cNvCxnSpPr>
              <p:nvPr/>
            </p:nvCxnSpPr>
            <p:spPr>
              <a:xfrm flipH="1" flipV="1">
                <a:off x="1624086" y="2756921"/>
                <a:ext cx="101781" cy="1121240"/>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sp>
        <p:nvSpPr>
          <p:cNvPr id="51" name="Content Placeholder 2">
            <a:extLst>
              <a:ext uri="{FF2B5EF4-FFF2-40B4-BE49-F238E27FC236}">
                <a16:creationId xmlns:a16="http://schemas.microsoft.com/office/drawing/2014/main" id="{0EB924BC-ED1C-F86A-F8B1-C0496E96F8A7}"/>
              </a:ext>
            </a:extLst>
          </p:cNvPr>
          <p:cNvSpPr txBox="1">
            <a:spLocks/>
          </p:cNvSpPr>
          <p:nvPr/>
        </p:nvSpPr>
        <p:spPr>
          <a:xfrm>
            <a:off x="2576048" y="5656680"/>
            <a:ext cx="5244782"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 does</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sp>
        <p:nvSpPr>
          <p:cNvPr id="53" name="Content Placeholder 2">
            <a:extLst>
              <a:ext uri="{FF2B5EF4-FFF2-40B4-BE49-F238E27FC236}">
                <a16:creationId xmlns:a16="http://schemas.microsoft.com/office/drawing/2014/main" id="{454FEF9C-0763-7ED0-40AD-F90AE9D376C5}"/>
              </a:ext>
            </a:extLst>
          </p:cNvPr>
          <p:cNvSpPr txBox="1">
            <a:spLocks/>
          </p:cNvSpPr>
          <p:nvPr/>
        </p:nvSpPr>
        <p:spPr>
          <a:xfrm>
            <a:off x="7820830" y="6448937"/>
            <a:ext cx="4371170"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Mülhbauer</a:t>
            </a:r>
            <a:r>
              <a:rPr lang="en-US" sz="1800" dirty="0"/>
              <a:t> et al. 2020. </a:t>
            </a:r>
            <a:r>
              <a:rPr lang="en-US" sz="1800" i="1" dirty="0"/>
              <a:t>Ecology &amp; Evolution.</a:t>
            </a:r>
            <a:endParaRPr lang="en-US" sz="1800" i="1" dirty="0">
              <a:cs typeface="Calibri" panose="020F0502020204030204" pitchFamily="34" charset="0"/>
            </a:endParaRPr>
          </a:p>
        </p:txBody>
      </p:sp>
    </p:spTree>
    <p:extLst>
      <p:ext uri="{BB962C8B-B14F-4D97-AF65-F5344CB8AC3E}">
        <p14:creationId xmlns:p14="http://schemas.microsoft.com/office/powerpoint/2010/main" val="42743669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HSS: The first theory of </a:t>
            </a:r>
            <a:r>
              <a:rPr lang="en-US" sz="3200" b="1" dirty="0">
                <a:solidFill>
                  <a:srgbClr val="C00000"/>
                </a:solidFill>
                <a:latin typeface="Calibri" panose="020F0502020204030204" pitchFamily="34" charset="0"/>
                <a:cs typeface="Calibri" panose="020F0502020204030204" pitchFamily="34" charset="0"/>
              </a:rPr>
              <a:t>top-down regulation </a:t>
            </a:r>
            <a:r>
              <a:rPr lang="en-US" sz="3200" dirty="0">
                <a:latin typeface="Calibri" panose="020F0502020204030204" pitchFamily="34" charset="0"/>
                <a:cs typeface="Calibri" panose="020F0502020204030204" pitchFamily="34" charset="0"/>
              </a:rPr>
              <a:t>of trophic levels</a:t>
            </a:r>
            <a:endParaRPr lang="en-US" sz="3200" dirty="0">
              <a:effectLst/>
              <a:latin typeface="Calibri" panose="020F0502020204030204" pitchFamily="34" charset="0"/>
              <a:cs typeface="Calibri" panose="020F050202020403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F9ADBC5C-A87B-38FE-2DF7-426AD5A6AA96}"/>
              </a:ext>
            </a:extLst>
          </p:cNvPr>
          <p:cNvPicPr>
            <a:picLocks noChangeAspect="1"/>
          </p:cNvPicPr>
          <p:nvPr/>
        </p:nvPicPr>
        <p:blipFill>
          <a:blip r:embed="rId3"/>
          <a:stretch>
            <a:fillRect/>
          </a:stretch>
        </p:blipFill>
        <p:spPr>
          <a:xfrm>
            <a:off x="206374" y="1075545"/>
            <a:ext cx="7127876" cy="2372505"/>
          </a:xfrm>
          <a:prstGeom prst="rect">
            <a:avLst/>
          </a:prstGeom>
        </p:spPr>
      </p:pic>
      <p:sp>
        <p:nvSpPr>
          <p:cNvPr id="3" name="TextBox 2">
            <a:extLst>
              <a:ext uri="{FF2B5EF4-FFF2-40B4-BE49-F238E27FC236}">
                <a16:creationId xmlns:a16="http://schemas.microsoft.com/office/drawing/2014/main" id="{6C5BA5BD-6FC0-0C23-E49E-C4C6B5F2B938}"/>
              </a:ext>
            </a:extLst>
          </p:cNvPr>
          <p:cNvSpPr txBox="1"/>
          <p:nvPr/>
        </p:nvSpPr>
        <p:spPr>
          <a:xfrm>
            <a:off x="7200900" y="1462365"/>
            <a:ext cx="4625974" cy="3831818"/>
          </a:xfrm>
          <a:prstGeom prst="rect">
            <a:avLst/>
          </a:prstGeom>
          <a:noFill/>
        </p:spPr>
        <p:txBody>
          <a:bodyPr wrap="square">
            <a:spAutoFit/>
          </a:bodyPr>
          <a:lstStyle/>
          <a:p>
            <a:pPr marL="342900" indent="-342900">
              <a:buFont typeface="+mj-lt"/>
              <a:buAutoNum type="arabicPeriod"/>
            </a:pPr>
            <a:r>
              <a:rPr lang="en-US" sz="2700" dirty="0"/>
              <a:t>Producers, decomposers, and carnivores are </a:t>
            </a:r>
            <a:r>
              <a:rPr lang="en-US" sz="2700" b="1" dirty="0">
                <a:solidFill>
                  <a:srgbClr val="C00000"/>
                </a:solidFill>
              </a:rPr>
              <a:t>bottom-up controlled</a:t>
            </a:r>
            <a:r>
              <a:rPr lang="en-US" sz="2700" dirty="0"/>
              <a:t> in a density-dependent fashion</a:t>
            </a:r>
          </a:p>
          <a:p>
            <a:pPr marL="342900" indent="-342900">
              <a:buFont typeface="+mj-lt"/>
              <a:buAutoNum type="arabicPeriod"/>
            </a:pPr>
            <a:r>
              <a:rPr lang="en-US" sz="2700" dirty="0"/>
              <a:t> </a:t>
            </a:r>
            <a:r>
              <a:rPr lang="en-US" sz="2700" b="1" dirty="0">
                <a:solidFill>
                  <a:srgbClr val="C00000"/>
                </a:solidFill>
              </a:rPr>
              <a:t>Interspecific competition </a:t>
            </a:r>
            <a:r>
              <a:rPr lang="en-US" sz="2700" dirty="0"/>
              <a:t>mediates these interactions</a:t>
            </a:r>
          </a:p>
          <a:p>
            <a:pPr marL="342900" indent="-342900">
              <a:buFont typeface="+mj-lt"/>
              <a:buAutoNum type="arabicPeriod"/>
            </a:pPr>
            <a:r>
              <a:rPr lang="en-US" sz="2700" dirty="0"/>
              <a:t>Herbivores are </a:t>
            </a:r>
            <a:r>
              <a:rPr lang="en-US" sz="2700" b="1" dirty="0">
                <a:solidFill>
                  <a:srgbClr val="C00000"/>
                </a:solidFill>
              </a:rPr>
              <a:t>top-down controlled</a:t>
            </a:r>
            <a:r>
              <a:rPr lang="en-US" sz="2700" dirty="0"/>
              <a:t> (because the ‘the world is green’)</a:t>
            </a:r>
          </a:p>
        </p:txBody>
      </p:sp>
    </p:spTree>
    <p:extLst>
      <p:ext uri="{BB962C8B-B14F-4D97-AF65-F5344CB8AC3E}">
        <p14:creationId xmlns:p14="http://schemas.microsoft.com/office/powerpoint/2010/main" val="16493724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8343900" y="6457950"/>
            <a:ext cx="386936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Paine 1966. </a:t>
            </a:r>
            <a:r>
              <a:rPr lang="en-US" sz="1800" i="1" dirty="0"/>
              <a:t>The American Naturalist.</a:t>
            </a:r>
            <a:endParaRPr lang="en-US" sz="1800" i="1" dirty="0">
              <a:cs typeface="Calibri" panose="020F0502020204030204" pitchFamily="34" charset="0"/>
            </a:endParaRPr>
          </a:p>
        </p:txBody>
      </p:sp>
      <p:pic>
        <p:nvPicPr>
          <p:cNvPr id="7" name="Picture 6" descr="Diagram&#10;&#10;Description automatically generated">
            <a:extLst>
              <a:ext uri="{FF2B5EF4-FFF2-40B4-BE49-F238E27FC236}">
                <a16:creationId xmlns:a16="http://schemas.microsoft.com/office/drawing/2014/main" id="{7E15E5E6-A0AB-CC06-BBFE-840DA68D796A}"/>
              </a:ext>
            </a:extLst>
          </p:cNvPr>
          <p:cNvPicPr>
            <a:picLocks noChangeAspect="1"/>
          </p:cNvPicPr>
          <p:nvPr/>
        </p:nvPicPr>
        <p:blipFill>
          <a:blip r:embed="rId3"/>
          <a:stretch>
            <a:fillRect/>
          </a:stretch>
        </p:blipFill>
        <p:spPr>
          <a:xfrm>
            <a:off x="511174" y="1657350"/>
            <a:ext cx="6832600" cy="4800600"/>
          </a:xfrm>
          <a:prstGeom prst="rect">
            <a:avLst/>
          </a:prstGeom>
        </p:spPr>
      </p:pic>
      <p:pic>
        <p:nvPicPr>
          <p:cNvPr id="115714" name="Picture 2">
            <a:extLst>
              <a:ext uri="{FF2B5EF4-FFF2-40B4-BE49-F238E27FC236}">
                <a16:creationId xmlns:a16="http://schemas.microsoft.com/office/drawing/2014/main" id="{F47C05DE-4299-2786-8596-632505C22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2007844"/>
            <a:ext cx="4759324" cy="35713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This work inspired empirical studies on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p>
          <a:p>
            <a:pPr algn="ctr"/>
            <a:r>
              <a:rPr lang="en-US" sz="3200" i="1" dirty="0">
                <a:latin typeface="Calibri" panose="020F0502020204030204" pitchFamily="34" charset="0"/>
                <a:cs typeface="Calibri" panose="020F0502020204030204" pitchFamily="34" charset="0"/>
              </a:rPr>
              <a:t> Pisaster </a:t>
            </a:r>
            <a:r>
              <a:rPr lang="en-US" sz="3200" dirty="0">
                <a:latin typeface="Calibri" panose="020F0502020204030204" pitchFamily="34" charset="0"/>
                <a:cs typeface="Calibri" panose="020F0502020204030204" pitchFamily="34" charset="0"/>
              </a:rPr>
              <a:t>removal on </a:t>
            </a:r>
            <a:r>
              <a:rPr lang="en-US" sz="3200" dirty="0" err="1">
                <a:latin typeface="Calibri" panose="020F0502020204030204" pitchFamily="34" charset="0"/>
                <a:cs typeface="Calibri" panose="020F0502020204030204" pitchFamily="34" charset="0"/>
              </a:rPr>
              <a:t>Tatoosh</a:t>
            </a:r>
            <a:r>
              <a:rPr lang="en-US" sz="3200" dirty="0">
                <a:latin typeface="Calibri" panose="020F0502020204030204" pitchFamily="34" charset="0"/>
                <a:cs typeface="Calibri" panose="020F0502020204030204" pitchFamily="34" charset="0"/>
              </a:rPr>
              <a:t> Island</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1434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Other famous </a:t>
            </a:r>
            <a:r>
              <a:rPr lang="en-US" sz="3200" b="1" dirty="0">
                <a:solidFill>
                  <a:srgbClr val="C00000"/>
                </a:solidFill>
                <a:latin typeface="Calibri" panose="020F0502020204030204" pitchFamily="34" charset="0"/>
                <a:cs typeface="Calibri" panose="020F0502020204030204" pitchFamily="34" charset="0"/>
              </a:rPr>
              <a:t>trophic cascades:</a:t>
            </a: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9" name="Title 1">
            <a:extLst>
              <a:ext uri="{FF2B5EF4-FFF2-40B4-BE49-F238E27FC236}">
                <a16:creationId xmlns:a16="http://schemas.microsoft.com/office/drawing/2014/main" id="{A16D6242-1B9B-E6FA-5260-45667C1F878F}"/>
              </a:ext>
            </a:extLst>
          </p:cNvPr>
          <p:cNvSpPr txBox="1">
            <a:spLocks/>
          </p:cNvSpPr>
          <p:nvPr/>
        </p:nvSpPr>
        <p:spPr>
          <a:xfrm>
            <a:off x="4264945" y="1012523"/>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CA sea otters maintain kelp forest diversity by consuming herbivorous sea urchins. </a:t>
            </a:r>
            <a:r>
              <a:rPr lang="en-US" sz="1800" dirty="0">
                <a:latin typeface="Calibri" panose="020F0502020204030204" pitchFamily="34" charset="0"/>
                <a:cs typeface="Calibri" panose="020F0502020204030204" pitchFamily="34" charset="0"/>
              </a:rPr>
              <a:t>(Estes &amp; </a:t>
            </a:r>
            <a:r>
              <a:rPr lang="en-US" sz="1800" dirty="0" err="1">
                <a:latin typeface="Calibri" panose="020F0502020204030204" pitchFamily="34" charset="0"/>
                <a:cs typeface="Calibri" panose="020F0502020204030204" pitchFamily="34" charset="0"/>
              </a:rPr>
              <a:t>Duggins</a:t>
            </a:r>
            <a:r>
              <a:rPr lang="en-US" sz="1800" dirty="0">
                <a:latin typeface="Calibri" panose="020F0502020204030204" pitchFamily="34" charset="0"/>
                <a:cs typeface="Calibri" panose="020F0502020204030204" pitchFamily="34" charset="0"/>
              </a:rPr>
              <a:t> 1995</a:t>
            </a:r>
            <a:r>
              <a:rPr lang="en-US" sz="1800" i="1" dirty="0">
                <a:latin typeface="Calibri" panose="020F0502020204030204" pitchFamily="34" charset="0"/>
                <a:cs typeface="Calibri" panose="020F0502020204030204" pitchFamily="34" charset="0"/>
              </a:rPr>
              <a:t>. Ecological Monographs</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1EE6AA33-0A9F-8AB0-DD28-BC6943D44ACD}"/>
              </a:ext>
            </a:extLst>
          </p:cNvPr>
          <p:cNvSpPr txBox="1">
            <a:spLocks/>
          </p:cNvSpPr>
          <p:nvPr/>
        </p:nvSpPr>
        <p:spPr>
          <a:xfrm>
            <a:off x="4264945" y="2719615"/>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Starfish maintain diversity in Pacific intertidal by consuming space-dominating mussels. </a:t>
            </a:r>
            <a:r>
              <a:rPr lang="en-US" sz="1800" dirty="0">
                <a:latin typeface="Calibri" panose="020F0502020204030204" pitchFamily="34" charset="0"/>
                <a:cs typeface="Calibri" panose="020F0502020204030204" pitchFamily="34" charset="0"/>
              </a:rPr>
              <a:t>(Paine 1966 </a:t>
            </a:r>
            <a:r>
              <a:rPr lang="en-US" sz="1800" i="1" dirty="0">
                <a:latin typeface="Calibri" panose="020F0502020204030204" pitchFamily="34" charset="0"/>
                <a:cs typeface="Calibri" panose="020F0502020204030204" pitchFamily="34" charset="0"/>
              </a:rPr>
              <a:t>The American </a:t>
            </a:r>
            <a:r>
              <a:rPr lang="en-US" sz="1800" dirty="0">
                <a:latin typeface="Calibri" panose="020F0502020204030204" pitchFamily="34" charset="0"/>
                <a:cs typeface="Calibri" panose="020F0502020204030204" pitchFamily="34" charset="0"/>
              </a:rPr>
              <a:t>Naturalist)</a:t>
            </a:r>
            <a:endParaRPr lang="en-US" sz="1800" b="1" dirty="0">
              <a:solidFill>
                <a:srgbClr val="C00000"/>
              </a:solidFill>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39E4386D-A1C1-377E-B5FC-CB034B46EB5F}"/>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9886950" y="4855279"/>
            <a:ext cx="2305050" cy="194808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990DE399-CB22-B6AF-C6A9-9BCA0AC8B6B8}"/>
              </a:ext>
            </a:extLst>
          </p:cNvPr>
          <p:cNvSpPr txBox="1">
            <a:spLocks/>
          </p:cNvSpPr>
          <p:nvPr/>
        </p:nvSpPr>
        <p:spPr>
          <a:xfrm>
            <a:off x="4264945" y="4274811"/>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Yellowstone wolves promote willow recovery by consuming </a:t>
            </a:r>
            <a:r>
              <a:rPr lang="en-US" sz="2200" dirty="0" err="1">
                <a:latin typeface="Calibri" panose="020F0502020204030204" pitchFamily="34" charset="0"/>
                <a:cs typeface="Calibri" panose="020F0502020204030204" pitchFamily="34" charset="0"/>
              </a:rPr>
              <a:t>overbrowsing</a:t>
            </a:r>
            <a:r>
              <a:rPr lang="en-US" sz="2200" dirty="0">
                <a:latin typeface="Calibri" panose="020F0502020204030204" pitchFamily="34" charset="0"/>
                <a:cs typeface="Calibri" panose="020F0502020204030204" pitchFamily="34" charset="0"/>
              </a:rPr>
              <a:t> elk </a:t>
            </a:r>
            <a:r>
              <a:rPr lang="en-US" sz="1800" dirty="0">
                <a:latin typeface="Calibri" panose="020F0502020204030204" pitchFamily="34" charset="0"/>
                <a:cs typeface="Calibri" panose="020F0502020204030204" pitchFamily="34" charset="0"/>
              </a:rPr>
              <a:t>(Ripple &amp; </a:t>
            </a:r>
            <a:r>
              <a:rPr lang="en-US" sz="1800" dirty="0" err="1">
                <a:latin typeface="Calibri" panose="020F0502020204030204" pitchFamily="34" charset="0"/>
                <a:cs typeface="Calibri" panose="020F0502020204030204" pitchFamily="34" charset="0"/>
              </a:rPr>
              <a:t>Beschta</a:t>
            </a:r>
            <a:r>
              <a:rPr lang="en-US" sz="1800" dirty="0">
                <a:latin typeface="Calibri" panose="020F0502020204030204" pitchFamily="34" charset="0"/>
                <a:cs typeface="Calibri" panose="020F0502020204030204" pitchFamily="34" charset="0"/>
              </a:rPr>
              <a:t> 2005. </a:t>
            </a:r>
            <a:r>
              <a:rPr lang="en-US" sz="1800" i="1" dirty="0">
                <a:latin typeface="Calibri" panose="020F0502020204030204" pitchFamily="34" charset="0"/>
                <a:cs typeface="Calibri" panose="020F0502020204030204" pitchFamily="34" charset="0"/>
              </a:rPr>
              <a:t>Forest Ecology &amp; Management</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13CC-5E3A-F755-1FC0-6BC93CAC25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144367-D6B9-0AA6-3AAA-201A0F4856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27949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EC24-8809-BE9F-6FBC-F31C3856E0AC}"/>
              </a:ext>
            </a:extLst>
          </p:cNvPr>
          <p:cNvSpPr>
            <a:spLocks noGrp="1"/>
          </p:cNvSpPr>
          <p:nvPr>
            <p:ph type="title"/>
          </p:nvPr>
        </p:nvSpPr>
        <p:spPr/>
        <p:txBody>
          <a:bodyPr/>
          <a:lstStyle/>
          <a:p>
            <a:pPr algn="ctr"/>
            <a:r>
              <a:rPr lang="en-US" dirty="0"/>
              <a:t>Supplemental</a:t>
            </a:r>
          </a:p>
        </p:txBody>
      </p:sp>
      <p:sp>
        <p:nvSpPr>
          <p:cNvPr id="3" name="Content Placeholder 2">
            <a:extLst>
              <a:ext uri="{FF2B5EF4-FFF2-40B4-BE49-F238E27FC236}">
                <a16:creationId xmlns:a16="http://schemas.microsoft.com/office/drawing/2014/main" id="{878674EE-B0A3-44DD-9DB6-843F790D41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16214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2BEE-801E-4740-A6FA-9F073500E895}"/>
              </a:ext>
            </a:extLst>
          </p:cNvPr>
          <p:cNvSpPr>
            <a:spLocks noGrp="1"/>
          </p:cNvSpPr>
          <p:nvPr>
            <p:ph type="title"/>
          </p:nvPr>
        </p:nvSpPr>
        <p:spPr>
          <a:xfrm>
            <a:off x="2030349" y="2449959"/>
            <a:ext cx="8131302" cy="1325563"/>
          </a:xfrm>
        </p:spPr>
        <p:txBody>
          <a:bodyPr>
            <a:normAutofit/>
          </a:bodyPr>
          <a:lstStyle/>
          <a:p>
            <a:pPr algn="ctr"/>
            <a:r>
              <a:rPr lang="en-US" sz="4000" dirty="0"/>
              <a:t>Derivation of the zero-growth isocline.</a:t>
            </a:r>
          </a:p>
        </p:txBody>
      </p:sp>
    </p:spTree>
    <p:extLst>
      <p:ext uri="{BB962C8B-B14F-4D97-AF65-F5344CB8AC3E}">
        <p14:creationId xmlns:p14="http://schemas.microsoft.com/office/powerpoint/2010/main" val="181947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7A71D-FF91-377F-858F-49C308382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864F2-DB90-C75B-1686-B810564BCD5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DD8BDCD1-498A-4C6E-C32F-CFE8F084EBCE}"/>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8C6AF437-848B-8A9C-157C-E49874E6E6DB}"/>
              </a:ext>
            </a:extLst>
          </p:cNvPr>
          <p:cNvSpPr/>
          <p:nvPr/>
        </p:nvSpPr>
        <p:spPr>
          <a:xfrm>
            <a:off x="444230" y="5149516"/>
            <a:ext cx="11303540" cy="1650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6457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sp>
        <p:nvSpPr>
          <p:cNvPr id="5" name="TextBox 4"/>
          <p:cNvSpPr txBox="1"/>
          <p:nvPr/>
        </p:nvSpPr>
        <p:spPr>
          <a:xfrm>
            <a:off x="1524000" y="5903894"/>
            <a:ext cx="5029200" cy="954107"/>
          </a:xfrm>
          <a:prstGeom prst="rect">
            <a:avLst/>
          </a:prstGeom>
          <a:noFill/>
        </p:spPr>
        <p:txBody>
          <a:bodyPr wrap="square" rtlCol="0">
            <a:spAutoFit/>
          </a:bodyPr>
          <a:lstStyle/>
          <a:p>
            <a:r>
              <a:rPr lang="en-US" sz="1400" dirty="0">
                <a:latin typeface="Franklin Gothic Medium"/>
                <a:cs typeface="Franklin Gothic Medium"/>
              </a:rPr>
              <a:t>Brook et al. 2018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Brook et al. 2019 </a:t>
            </a:r>
            <a:r>
              <a:rPr lang="en-US" sz="1400" i="1" dirty="0">
                <a:latin typeface="Franklin Gothic Medium"/>
                <a:cs typeface="Franklin Gothic Medium"/>
              </a:rPr>
              <a:t>Biological Conservation.</a:t>
            </a:r>
            <a:endParaRPr lang="en-US" sz="1400" dirty="0">
              <a:latin typeface="Franklin Gothic Medium"/>
              <a:cs typeface="Franklin Gothic Medium"/>
            </a:endParaRPr>
          </a:p>
          <a:p>
            <a:r>
              <a:rPr lang="en-US" sz="1400" dirty="0">
                <a:latin typeface="Franklin Gothic Medium"/>
                <a:cs typeface="Franklin Gothic Medium"/>
              </a:rPr>
              <a:t>Dobson and Lyles 1989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Lyles and Dobson 1988 </a:t>
            </a:r>
            <a:r>
              <a:rPr lang="en-US" sz="1400" i="1" dirty="0" err="1">
                <a:latin typeface="Franklin Gothic Medium"/>
                <a:cs typeface="Franklin Gothic Medium"/>
              </a:rPr>
              <a:t>Ecol</a:t>
            </a:r>
            <a:r>
              <a:rPr lang="en-US" sz="1400" i="1" dirty="0">
                <a:latin typeface="Franklin Gothic Medium"/>
                <a:cs typeface="Franklin Gothic Medium"/>
              </a:rPr>
              <a:t> &amp; </a:t>
            </a:r>
            <a:r>
              <a:rPr lang="en-US" sz="1400" i="1" dirty="0" err="1">
                <a:latin typeface="Franklin Gothic Medium"/>
                <a:cs typeface="Franklin Gothic Medium"/>
              </a:rPr>
              <a:t>Behav</a:t>
            </a:r>
            <a:r>
              <a:rPr lang="en-US" sz="1400" i="1" dirty="0">
                <a:latin typeface="Franklin Gothic Medium"/>
                <a:cs typeface="Franklin Gothic Medium"/>
              </a:rPr>
              <a:t> Food-Enhanced Primates.</a:t>
            </a:r>
            <a:endParaRPr lang="en-US" sz="1400" dirty="0">
              <a:latin typeface="Franklin Gothic Medium"/>
              <a:cs typeface="Franklin Gothic Medium"/>
            </a:endParaRPr>
          </a:p>
        </p:txBody>
      </p:sp>
      <p:sp>
        <p:nvSpPr>
          <p:cNvPr id="7" name="Rectangle 6"/>
          <p:cNvSpPr/>
          <p:nvPr/>
        </p:nvSpPr>
        <p:spPr>
          <a:xfrm>
            <a:off x="1560576" y="3682598"/>
            <a:ext cx="4659566" cy="1446550"/>
          </a:xfrm>
          <a:prstGeom prst="rect">
            <a:avLst/>
          </a:prstGeom>
        </p:spPr>
        <p:txBody>
          <a:bodyPr wrap="square">
            <a:spAutoFit/>
          </a:bodyPr>
          <a:lstStyle/>
          <a:p>
            <a:r>
              <a:rPr lang="en-US" sz="2200" i="1" dirty="0"/>
              <a:t>(where:</a:t>
            </a:r>
          </a:p>
          <a:p>
            <a:r>
              <a:rPr lang="en-US" sz="2200" i="1" dirty="0"/>
              <a:t>S</a:t>
            </a:r>
            <a:r>
              <a:rPr lang="en-US" sz="2200" i="1" baseline="-25000" dirty="0"/>
              <a:t>A</a:t>
            </a:r>
            <a:r>
              <a:rPr lang="en-US" sz="1200" i="1" dirty="0"/>
              <a:t> </a:t>
            </a:r>
            <a:r>
              <a:rPr lang="en-US" sz="2200" i="1" dirty="0"/>
              <a:t>= adult annual survival</a:t>
            </a:r>
          </a:p>
          <a:p>
            <a:r>
              <a:rPr lang="en-US" sz="2200" i="1" dirty="0" err="1"/>
              <a:t>i</a:t>
            </a:r>
            <a:r>
              <a:rPr lang="en-US" sz="2200" i="1" dirty="0"/>
              <a:t> = modifier for juvenile survival</a:t>
            </a:r>
          </a:p>
          <a:p>
            <a:r>
              <a:rPr lang="en-US" sz="2200" i="1" dirty="0"/>
              <a:t>F</a:t>
            </a:r>
            <a:r>
              <a:rPr lang="en-US" sz="2200" i="1" baseline="-25000" dirty="0"/>
              <a:t>A</a:t>
            </a:r>
            <a:r>
              <a:rPr lang="en-US" sz="2200" i="1" dirty="0"/>
              <a:t> = adult annual fecundity)</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Tree>
    <p:extLst>
      <p:ext uri="{BB962C8B-B14F-4D97-AF65-F5344CB8AC3E}">
        <p14:creationId xmlns:p14="http://schemas.microsoft.com/office/powerpoint/2010/main" val="16172982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
        <p:nvSpPr>
          <p:cNvPr id="15" name="Title 4">
            <a:extLst>
              <a:ext uri="{FF2B5EF4-FFF2-40B4-BE49-F238E27FC236}">
                <a16:creationId xmlns:a16="http://schemas.microsoft.com/office/drawing/2014/main" id="{0D87EA3A-6C97-424E-877B-296B63A06E3B}"/>
              </a:ext>
            </a:extLst>
          </p:cNvPr>
          <p:cNvSpPr txBox="1">
            <a:spLocks/>
          </p:cNvSpPr>
          <p:nvPr/>
        </p:nvSpPr>
        <p:spPr>
          <a:xfrm>
            <a:off x="1633533" y="471439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rearrange this as:</a:t>
            </a:r>
          </a:p>
        </p:txBody>
      </p:sp>
      <p:pic>
        <p:nvPicPr>
          <p:cNvPr id="16" name="Picture 15">
            <a:extLst>
              <a:ext uri="{FF2B5EF4-FFF2-40B4-BE49-F238E27FC236}">
                <a16:creationId xmlns:a16="http://schemas.microsoft.com/office/drawing/2014/main" id="{B9371DFF-21EF-9048-9C8A-AF0DFCE0D39C}"/>
              </a:ext>
            </a:extLst>
          </p:cNvPr>
          <p:cNvPicPr>
            <a:picLocks noChangeAspect="1"/>
          </p:cNvPicPr>
          <p:nvPr/>
        </p:nvPicPr>
        <p:blipFill rotWithShape="1">
          <a:blip r:embed="rId3"/>
          <a:srcRect t="12225" b="21763"/>
          <a:stretch/>
        </p:blipFill>
        <p:spPr>
          <a:xfrm>
            <a:off x="5537200" y="4696242"/>
            <a:ext cx="3530600" cy="661126"/>
          </a:xfrm>
          <a:prstGeom prst="rect">
            <a:avLst/>
          </a:prstGeom>
        </p:spPr>
      </p:pic>
      <p:pic>
        <p:nvPicPr>
          <p:cNvPr id="17" name="Picture 16">
            <a:extLst>
              <a:ext uri="{FF2B5EF4-FFF2-40B4-BE49-F238E27FC236}">
                <a16:creationId xmlns:a16="http://schemas.microsoft.com/office/drawing/2014/main" id="{027A54A8-3052-1C43-81EB-CE23BFAF1199}"/>
              </a:ext>
            </a:extLst>
          </p:cNvPr>
          <p:cNvPicPr>
            <a:picLocks noChangeAspect="1"/>
          </p:cNvPicPr>
          <p:nvPr/>
        </p:nvPicPr>
        <p:blipFill rotWithShape="1">
          <a:blip r:embed="rId4"/>
          <a:srcRect l="38889" t="39124" r="29722" b="44884"/>
          <a:stretch/>
        </p:blipFill>
        <p:spPr>
          <a:xfrm>
            <a:off x="4240089" y="3724234"/>
            <a:ext cx="2870200" cy="915002"/>
          </a:xfrm>
          <a:prstGeom prst="rect">
            <a:avLst/>
          </a:prstGeom>
        </p:spPr>
      </p:pic>
      <p:sp>
        <p:nvSpPr>
          <p:cNvPr id="18" name="Title 4">
            <a:extLst>
              <a:ext uri="{FF2B5EF4-FFF2-40B4-BE49-F238E27FC236}">
                <a16:creationId xmlns:a16="http://schemas.microsoft.com/office/drawing/2014/main" id="{BC7448DA-3A47-BD48-B306-DA8E83AEBBD0}"/>
              </a:ext>
            </a:extLst>
          </p:cNvPr>
          <p:cNvSpPr txBox="1">
            <a:spLocks/>
          </p:cNvSpPr>
          <p:nvPr/>
        </p:nvSpPr>
        <p:spPr>
          <a:xfrm>
            <a:off x="1620832" y="3847627"/>
            <a:ext cx="3098800"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Now, recall that:</a:t>
            </a:r>
          </a:p>
        </p:txBody>
      </p:sp>
      <p:sp>
        <p:nvSpPr>
          <p:cNvPr id="19" name="Title 4">
            <a:extLst>
              <a:ext uri="{FF2B5EF4-FFF2-40B4-BE49-F238E27FC236}">
                <a16:creationId xmlns:a16="http://schemas.microsoft.com/office/drawing/2014/main" id="{B10E7B82-F528-BD4D-A2E8-3C2909493485}"/>
              </a:ext>
            </a:extLst>
          </p:cNvPr>
          <p:cNvSpPr txBox="1">
            <a:spLocks/>
          </p:cNvSpPr>
          <p:nvPr/>
        </p:nvSpPr>
        <p:spPr>
          <a:xfrm>
            <a:off x="1633533" y="5387938"/>
            <a:ext cx="89614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matrix algebra tells us that the above is only satisfied when:</a:t>
            </a:r>
          </a:p>
        </p:txBody>
      </p:sp>
      <p:pic>
        <p:nvPicPr>
          <p:cNvPr id="20" name="Picture 19">
            <a:extLst>
              <a:ext uri="{FF2B5EF4-FFF2-40B4-BE49-F238E27FC236}">
                <a16:creationId xmlns:a16="http://schemas.microsoft.com/office/drawing/2014/main" id="{6C69CF9D-B0A6-E64A-A689-41F6380B26FA}"/>
              </a:ext>
            </a:extLst>
          </p:cNvPr>
          <p:cNvPicPr>
            <a:picLocks noChangeAspect="1"/>
          </p:cNvPicPr>
          <p:nvPr/>
        </p:nvPicPr>
        <p:blipFill>
          <a:blip r:embed="rId5"/>
          <a:stretch>
            <a:fillRect/>
          </a:stretch>
        </p:blipFill>
        <p:spPr>
          <a:xfrm>
            <a:off x="2921001" y="5865963"/>
            <a:ext cx="4189289" cy="903572"/>
          </a:xfrm>
          <a:prstGeom prst="rect">
            <a:avLst/>
          </a:prstGeom>
        </p:spPr>
      </p:pic>
    </p:spTree>
    <p:extLst>
      <p:ext uri="{BB962C8B-B14F-4D97-AF65-F5344CB8AC3E}">
        <p14:creationId xmlns:p14="http://schemas.microsoft.com/office/powerpoint/2010/main" val="11181258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4"/>
              <p:cNvSpPr txBox="1">
                <a:spLocks/>
              </p:cNvSpPr>
              <p:nvPr/>
            </p:nvSpPr>
            <p:spPr>
              <a:xfrm>
                <a:off x="1524001" y="1063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Eventually, we set </a:t>
                </a:r>
                <a:r>
                  <a:rPr lang="en-US" sz="2800" dirty="0" err="1"/>
                  <a:t>det</a:t>
                </a:r>
                <a:r>
                  <a:rPr lang="en-US" sz="2800" dirty="0"/>
                  <a:t>(A- </a:t>
                </a:r>
                <a14:m>
                  <m:oMath xmlns:m="http://schemas.openxmlformats.org/officeDocument/2006/math">
                    <m:r>
                      <a:rPr lang="en-US" sz="2800" i="1">
                        <a:latin typeface="Cambria Math" charset="0"/>
                      </a:rPr>
                      <m:t>𝜆</m:t>
                    </m:r>
                  </m:oMath>
                </a14:m>
                <a:r>
                  <a:rPr lang="en-US" sz="2800" dirty="0"/>
                  <a:t>I) =0 and solve for </a:t>
                </a:r>
                <a14:m>
                  <m:oMath xmlns:m="http://schemas.openxmlformats.org/officeDocument/2006/math">
                    <m:r>
                      <a:rPr lang="en-US" sz="2800" i="1">
                        <a:latin typeface="Cambria Math" charset="0"/>
                      </a:rPr>
                      <m:t>𝜆</m:t>
                    </m:r>
                    <m:r>
                      <a:rPr lang="en-US" sz="2800" i="1">
                        <a:latin typeface="Cambria Math" charset="0"/>
                      </a:rPr>
                      <m:t> :</m:t>
                    </m:r>
                  </m:oMath>
                </a14:m>
                <a:endParaRPr lang="en-US" sz="2800" dirty="0"/>
              </a:p>
            </p:txBody>
          </p:sp>
        </mc:Choice>
        <mc:Fallback xmlns="">
          <p:sp>
            <p:nvSpPr>
              <p:cNvPr id="8" name="Title 4"/>
              <p:cNvSpPr txBox="1">
                <a:spLocks noRot="1" noChangeAspect="1" noMove="1" noResize="1" noEditPoints="1" noAdjustHandles="1" noChangeArrowheads="1" noChangeShapeType="1" noTextEdit="1"/>
              </p:cNvSpPr>
              <p:nvPr/>
            </p:nvSpPr>
            <p:spPr>
              <a:xfrm>
                <a:off x="1524001" y="106312"/>
                <a:ext cx="8961469" cy="523220"/>
              </a:xfrm>
              <a:prstGeom prst="rect">
                <a:avLst/>
              </a:prstGeom>
              <a:blipFill>
                <a:blip r:embed="rId2"/>
                <a:stretch>
                  <a:fillRect l="-1558" t="-11905" b="-30952"/>
                </a:stretch>
              </a:blipFill>
            </p:spPr>
            <p:txBody>
              <a:bodyPr/>
              <a:lstStyle/>
              <a:p>
                <a:r>
                  <a:rPr lang="en-US">
                    <a:noFill/>
                  </a:rPr>
                  <a:t> </a:t>
                </a:r>
              </a:p>
            </p:txBody>
          </p:sp>
        </mc:Fallback>
      </mc:AlternateContent>
      <p:sp>
        <p:nvSpPr>
          <p:cNvPr id="11" name="Title 4"/>
          <p:cNvSpPr txBox="1">
            <a:spLocks/>
          </p:cNvSpPr>
          <p:nvPr/>
        </p:nvSpPr>
        <p:spPr>
          <a:xfrm>
            <a:off x="1676401" y="24050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For a 2x2 matrix</a:t>
            </a:r>
            <a:r>
              <a:rPr lang="en-US" sz="2800"/>
              <a:t>, recall that:</a:t>
            </a:r>
            <a:endParaRPr lang="en-US" sz="2800" dirty="0"/>
          </a:p>
        </p:txBody>
      </p:sp>
      <p:pic>
        <p:nvPicPr>
          <p:cNvPr id="12" name="Picture 11"/>
          <p:cNvPicPr>
            <a:picLocks noChangeAspect="1"/>
          </p:cNvPicPr>
          <p:nvPr/>
        </p:nvPicPr>
        <p:blipFill rotWithShape="1">
          <a:blip r:embed="rId3"/>
          <a:srcRect l="6944" t="11817" r="6806" b="53840"/>
          <a:stretch/>
        </p:blipFill>
        <p:spPr>
          <a:xfrm>
            <a:off x="1676401" y="3020045"/>
            <a:ext cx="5790707" cy="1501294"/>
          </a:xfrm>
          <a:prstGeom prst="rect">
            <a:avLst/>
          </a:prstGeom>
        </p:spPr>
      </p:pic>
      <p:sp>
        <p:nvSpPr>
          <p:cNvPr id="15" name="Title 4"/>
          <p:cNvSpPr txBox="1">
            <a:spLocks/>
          </p:cNvSpPr>
          <p:nvPr/>
        </p:nvSpPr>
        <p:spPr>
          <a:xfrm>
            <a:off x="1676400" y="4565577"/>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which gives us:</a:t>
            </a:r>
          </a:p>
        </p:txBody>
      </p:sp>
      <p:pic>
        <p:nvPicPr>
          <p:cNvPr id="3" name="Picture 2">
            <a:extLst>
              <a:ext uri="{FF2B5EF4-FFF2-40B4-BE49-F238E27FC236}">
                <a16:creationId xmlns:a16="http://schemas.microsoft.com/office/drawing/2014/main" id="{45DAD031-7025-4144-B948-DD953F5DE3C0}"/>
              </a:ext>
            </a:extLst>
          </p:cNvPr>
          <p:cNvPicPr>
            <a:picLocks noChangeAspect="1"/>
          </p:cNvPicPr>
          <p:nvPr/>
        </p:nvPicPr>
        <p:blipFill rotWithShape="1">
          <a:blip r:embed="rId4"/>
          <a:srcRect l="3003" t="11778" b="11305"/>
          <a:stretch/>
        </p:blipFill>
        <p:spPr>
          <a:xfrm>
            <a:off x="1676399" y="733529"/>
            <a:ext cx="5368275" cy="1558894"/>
          </a:xfrm>
          <a:prstGeom prst="rect">
            <a:avLst/>
          </a:prstGeom>
        </p:spPr>
      </p:pic>
      <p:pic>
        <p:nvPicPr>
          <p:cNvPr id="5" name="Picture 4">
            <a:extLst>
              <a:ext uri="{FF2B5EF4-FFF2-40B4-BE49-F238E27FC236}">
                <a16:creationId xmlns:a16="http://schemas.microsoft.com/office/drawing/2014/main" id="{4C74FA19-B119-784C-A61F-AC9772DF76E7}"/>
              </a:ext>
            </a:extLst>
          </p:cNvPr>
          <p:cNvPicPr>
            <a:picLocks noChangeAspect="1"/>
          </p:cNvPicPr>
          <p:nvPr/>
        </p:nvPicPr>
        <p:blipFill rotWithShape="1">
          <a:blip r:embed="rId5"/>
          <a:srcRect l="3155" t="18242" b="13243"/>
          <a:stretch/>
        </p:blipFill>
        <p:spPr>
          <a:xfrm>
            <a:off x="1694686" y="5201387"/>
            <a:ext cx="8271506" cy="1309143"/>
          </a:xfrm>
          <a:prstGeom prst="rect">
            <a:avLst/>
          </a:prstGeom>
        </p:spPr>
      </p:pic>
    </p:spTree>
    <p:extLst>
      <p:ext uri="{BB962C8B-B14F-4D97-AF65-F5344CB8AC3E}">
        <p14:creationId xmlns:p14="http://schemas.microsoft.com/office/powerpoint/2010/main" val="8804329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p:cNvSpPr txBox="1">
            <a:spLocks/>
          </p:cNvSpPr>
          <p:nvPr/>
        </p:nvSpPr>
        <p:spPr>
          <a:xfrm>
            <a:off x="1524001" y="-1246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If we rearrange the </a:t>
            </a:r>
            <a:r>
              <a:rPr lang="en-US" sz="2800"/>
              <a:t>characteristic equation:</a:t>
            </a:r>
            <a:endParaRPr lang="en-US" sz="2800" dirty="0"/>
          </a:p>
        </p:txBody>
      </p:sp>
      <mc:AlternateContent xmlns:mc="http://schemas.openxmlformats.org/markup-compatibility/2006" xmlns:a14="http://schemas.microsoft.com/office/drawing/2010/main">
        <mc:Choice Requires="a14">
          <p:sp>
            <p:nvSpPr>
              <p:cNvPr id="9" name="Title 4"/>
              <p:cNvSpPr txBox="1">
                <a:spLocks/>
              </p:cNvSpPr>
              <p:nvPr/>
            </p:nvSpPr>
            <p:spPr>
              <a:xfrm>
                <a:off x="8412132" y="-12466"/>
                <a:ext cx="22558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2800" dirty="0"/>
                  <a:t>In terms of </a:t>
                </a:r>
                <a14:m>
                  <m:oMath xmlns:m="http://schemas.openxmlformats.org/officeDocument/2006/math">
                    <m:r>
                      <a:rPr lang="en-US" sz="2800" i="1">
                        <a:latin typeface="Cambria Math" charset="0"/>
                      </a:rPr>
                      <m:t>𝜆</m:t>
                    </m:r>
                  </m:oMath>
                </a14:m>
                <a:r>
                  <a:rPr lang="en-US" sz="2800" dirty="0"/>
                  <a:t>:</a:t>
                </a:r>
              </a:p>
            </p:txBody>
          </p:sp>
        </mc:Choice>
        <mc:Fallback xmlns="">
          <p:sp>
            <p:nvSpPr>
              <p:cNvPr id="9" name="Title 4"/>
              <p:cNvSpPr txBox="1">
                <a:spLocks noRot="1" noChangeAspect="1" noMove="1" noResize="1" noEditPoints="1" noAdjustHandles="1" noChangeArrowheads="1" noChangeShapeType="1" noTextEdit="1"/>
              </p:cNvSpPr>
              <p:nvPr/>
            </p:nvSpPr>
            <p:spPr>
              <a:xfrm>
                <a:off x="8412132" y="-12466"/>
                <a:ext cx="2255869" cy="523220"/>
              </a:xfrm>
              <a:prstGeom prst="rect">
                <a:avLst/>
              </a:prstGeom>
              <a:blipFill>
                <a:blip r:embed="rId2"/>
                <a:stretch>
                  <a:fillRect t="-11905" r="-5587"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4"/>
              <p:cNvSpPr txBox="1">
                <a:spLocks/>
              </p:cNvSpPr>
              <p:nvPr/>
            </p:nvSpPr>
            <p:spPr>
              <a:xfrm>
                <a:off x="1524001" y="1467151"/>
                <a:ext cx="92535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infer the following inequality</a:t>
                </a:r>
              </a:p>
              <a:p>
                <a:pPr algn="l"/>
                <a:r>
                  <a:rPr lang="en-US" sz="2800" dirty="0"/>
                  <a:t> for a growing population (</a:t>
                </a:r>
                <a14:m>
                  <m:oMath xmlns:m="http://schemas.openxmlformats.org/officeDocument/2006/math">
                    <m:r>
                      <a:rPr lang="en-US" sz="2800" i="1">
                        <a:latin typeface="Cambria Math" charset="0"/>
                      </a:rPr>
                      <m:t>𝜆</m:t>
                    </m:r>
                  </m:oMath>
                </a14:m>
                <a:r>
                  <a:rPr lang="en-US" sz="2800" dirty="0"/>
                  <a:t> &gt;1 ):</a:t>
                </a:r>
              </a:p>
            </p:txBody>
          </p:sp>
        </mc:Choice>
        <mc:Fallback xmlns="">
          <p:sp>
            <p:nvSpPr>
              <p:cNvPr id="16" name="Title 4"/>
              <p:cNvSpPr txBox="1">
                <a:spLocks noRot="1" noChangeAspect="1" noMove="1" noResize="1" noEditPoints="1" noAdjustHandles="1" noChangeArrowheads="1" noChangeShapeType="1" noTextEdit="1"/>
              </p:cNvSpPr>
              <p:nvPr/>
            </p:nvSpPr>
            <p:spPr>
              <a:xfrm>
                <a:off x="1524001" y="1467151"/>
                <a:ext cx="9253569" cy="954107"/>
              </a:xfrm>
              <a:prstGeom prst="rect">
                <a:avLst/>
              </a:prstGeom>
              <a:blipFill>
                <a:blip r:embed="rId3"/>
                <a:stretch>
                  <a:fillRect l="-1509" t="-6579" b="-17105"/>
                </a:stretch>
              </a:blipFill>
            </p:spPr>
            <p:txBody>
              <a:bodyPr/>
              <a:lstStyle/>
              <a:p>
                <a:r>
                  <a:rPr lang="en-US">
                    <a:noFill/>
                  </a:rPr>
                  <a:t> </a:t>
                </a:r>
              </a:p>
            </p:txBody>
          </p:sp>
        </mc:Fallback>
      </mc:AlternateContent>
      <p:sp>
        <p:nvSpPr>
          <p:cNvPr id="19" name="Title 4"/>
          <p:cNvSpPr txBox="1">
            <a:spLocks/>
          </p:cNvSpPr>
          <p:nvPr/>
        </p:nvSpPr>
        <p:spPr>
          <a:xfrm>
            <a:off x="1524000" y="3890166"/>
            <a:ext cx="92535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compute the zero-growth </a:t>
            </a:r>
            <a:r>
              <a:rPr lang="en-US" sz="2800"/>
              <a:t>isocline at:</a:t>
            </a:r>
            <a:endParaRPr lang="en-US" sz="2800" dirty="0"/>
          </a:p>
        </p:txBody>
      </p:sp>
      <p:pic>
        <p:nvPicPr>
          <p:cNvPr id="10" name="Picture 9">
            <a:extLst>
              <a:ext uri="{FF2B5EF4-FFF2-40B4-BE49-F238E27FC236}">
                <a16:creationId xmlns:a16="http://schemas.microsoft.com/office/drawing/2014/main" id="{DE8F8A94-0353-E14E-BFB0-FEE1304DE333}"/>
              </a:ext>
            </a:extLst>
          </p:cNvPr>
          <p:cNvPicPr>
            <a:picLocks noChangeAspect="1"/>
          </p:cNvPicPr>
          <p:nvPr/>
        </p:nvPicPr>
        <p:blipFill rotWithShape="1">
          <a:blip r:embed="rId4"/>
          <a:srcRect l="3155" t="18242" b="13243"/>
          <a:stretch/>
        </p:blipFill>
        <p:spPr>
          <a:xfrm>
            <a:off x="1625600" y="531740"/>
            <a:ext cx="5918448" cy="936721"/>
          </a:xfrm>
          <a:prstGeom prst="rect">
            <a:avLst/>
          </a:prstGeom>
        </p:spPr>
      </p:pic>
      <p:pic>
        <p:nvPicPr>
          <p:cNvPr id="6" name="Picture 5">
            <a:extLst>
              <a:ext uri="{FF2B5EF4-FFF2-40B4-BE49-F238E27FC236}">
                <a16:creationId xmlns:a16="http://schemas.microsoft.com/office/drawing/2014/main" id="{D03AE760-4BD3-454A-9891-08CC9F38F271}"/>
              </a:ext>
            </a:extLst>
          </p:cNvPr>
          <p:cNvPicPr>
            <a:picLocks noChangeAspect="1"/>
          </p:cNvPicPr>
          <p:nvPr/>
        </p:nvPicPr>
        <p:blipFill>
          <a:blip r:embed="rId5"/>
          <a:stretch>
            <a:fillRect/>
          </a:stretch>
        </p:blipFill>
        <p:spPr>
          <a:xfrm>
            <a:off x="7869269" y="475216"/>
            <a:ext cx="2717800" cy="1676400"/>
          </a:xfrm>
          <a:prstGeom prst="rect">
            <a:avLst/>
          </a:prstGeom>
        </p:spPr>
      </p:pic>
      <p:pic>
        <p:nvPicPr>
          <p:cNvPr id="8" name="Picture 7">
            <a:extLst>
              <a:ext uri="{FF2B5EF4-FFF2-40B4-BE49-F238E27FC236}">
                <a16:creationId xmlns:a16="http://schemas.microsoft.com/office/drawing/2014/main" id="{18BECDA3-22AE-0642-880E-71566958B449}"/>
              </a:ext>
            </a:extLst>
          </p:cNvPr>
          <p:cNvPicPr>
            <a:picLocks noChangeAspect="1"/>
          </p:cNvPicPr>
          <p:nvPr/>
        </p:nvPicPr>
        <p:blipFill rotWithShape="1">
          <a:blip r:embed="rId6"/>
          <a:srcRect t="21781"/>
          <a:stretch/>
        </p:blipFill>
        <p:spPr>
          <a:xfrm>
            <a:off x="1625600" y="2448534"/>
            <a:ext cx="5110480" cy="1400356"/>
          </a:xfrm>
          <a:prstGeom prst="rect">
            <a:avLst/>
          </a:prstGeom>
        </p:spPr>
      </p:pic>
      <p:pic>
        <p:nvPicPr>
          <p:cNvPr id="17" name="Picture 16">
            <a:extLst>
              <a:ext uri="{FF2B5EF4-FFF2-40B4-BE49-F238E27FC236}">
                <a16:creationId xmlns:a16="http://schemas.microsoft.com/office/drawing/2014/main" id="{D0F72A7A-C9C4-E54A-8DD2-10B086BFCDC6}"/>
              </a:ext>
            </a:extLst>
          </p:cNvPr>
          <p:cNvPicPr>
            <a:picLocks noChangeAspect="1"/>
          </p:cNvPicPr>
          <p:nvPr/>
        </p:nvPicPr>
        <p:blipFill rotWithShape="1">
          <a:blip r:embed="rId7"/>
          <a:srcRect l="5333" t="12850" r="7217" b="3965"/>
          <a:stretch/>
        </p:blipFill>
        <p:spPr>
          <a:xfrm>
            <a:off x="1625600" y="4540408"/>
            <a:ext cx="3025648" cy="1876012"/>
          </a:xfrm>
          <a:prstGeom prst="rect">
            <a:avLst/>
          </a:prstGeom>
        </p:spPr>
      </p:pic>
    </p:spTree>
    <p:extLst>
      <p:ext uri="{BB962C8B-B14F-4D97-AF65-F5344CB8AC3E}">
        <p14:creationId xmlns:p14="http://schemas.microsoft.com/office/powerpoint/2010/main" val="3300688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20439-BE01-814E-532A-D931BC424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7FEEE-9B40-E2DE-67A7-C43F0AAF8809}"/>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FC39E8ED-8C3B-048E-F6B7-8BCEEC493CEC}"/>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Tree>
    <p:extLst>
      <p:ext uri="{BB962C8B-B14F-4D97-AF65-F5344CB8AC3E}">
        <p14:creationId xmlns:p14="http://schemas.microsoft.com/office/powerpoint/2010/main" val="365058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32" name="Rectangle 31">
            <a:extLst>
              <a:ext uri="{FF2B5EF4-FFF2-40B4-BE49-F238E27FC236}">
                <a16:creationId xmlns:a16="http://schemas.microsoft.com/office/drawing/2014/main" id="{157090DC-C21D-10C2-42E4-98841D49CD0E}"/>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845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00011AB-764B-2BC9-AF66-C492FD091FF3}"/>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200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6" name="Picture 5" descr="Chart&#10;&#10;Description automatically generated">
            <a:extLst>
              <a:ext uri="{FF2B5EF4-FFF2-40B4-BE49-F238E27FC236}">
                <a16:creationId xmlns:a16="http://schemas.microsoft.com/office/drawing/2014/main" id="{6B95C57A-72ED-2089-089D-CB534F78518C}"/>
              </a:ext>
            </a:extLst>
          </p:cNvPr>
          <p:cNvPicPr>
            <a:picLocks noChangeAspect="1"/>
          </p:cNvPicPr>
          <p:nvPr/>
        </p:nvPicPr>
        <p:blipFill>
          <a:blip r:embed="rId3"/>
          <a:stretch>
            <a:fillRect/>
          </a:stretch>
        </p:blipFill>
        <p:spPr>
          <a:xfrm>
            <a:off x="4948135" y="184150"/>
            <a:ext cx="6489700" cy="6489700"/>
          </a:xfrm>
          <a:prstGeom prst="rect">
            <a:avLst/>
          </a:prstGeom>
        </p:spPr>
      </p:pic>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Death rates are falling globally…</a:t>
            </a:r>
            <a:endParaRPr lang="en-US" sz="2800"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3066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And birth rates are </a:t>
            </a:r>
            <a:r>
              <a:rPr lang="en-US" sz="2800" dirty="0">
                <a:solidFill>
                  <a:srgbClr val="000000"/>
                </a:solidFill>
              </a:rPr>
              <a:t>also falling</a:t>
            </a:r>
            <a:r>
              <a:rPr lang="en-US" sz="2800" dirty="0">
                <a:solidFill>
                  <a:srgbClr val="000000"/>
                </a:solidFill>
                <a:effectLst/>
              </a:rPr>
              <a:t>…</a:t>
            </a:r>
            <a:endParaRPr lang="en-US" sz="2800" dirty="0">
              <a:solidFill>
                <a:srgbClr val="C00000"/>
              </a:solidFill>
              <a:effectLst/>
              <a:latin typeface="Calibri" panose="020F0502020204030204" pitchFamily="34" charset="0"/>
              <a:cs typeface="Calibri" panose="020F0502020204030204" pitchFamily="34" charset="0"/>
            </a:endParaRPr>
          </a:p>
        </p:txBody>
      </p:sp>
      <p:pic>
        <p:nvPicPr>
          <p:cNvPr id="3" name="Picture 2" descr="Chart&#10;&#10;Description automatically generated">
            <a:extLst>
              <a:ext uri="{FF2B5EF4-FFF2-40B4-BE49-F238E27FC236}">
                <a16:creationId xmlns:a16="http://schemas.microsoft.com/office/drawing/2014/main" id="{235DB723-C1D9-85EC-4F18-29D76E5BBD9E}"/>
              </a:ext>
            </a:extLst>
          </p:cNvPr>
          <p:cNvPicPr>
            <a:picLocks noChangeAspect="1"/>
          </p:cNvPicPr>
          <p:nvPr/>
        </p:nvPicPr>
        <p:blipFill>
          <a:blip r:embed="rId3"/>
          <a:stretch>
            <a:fillRect/>
          </a:stretch>
        </p:blipFill>
        <p:spPr>
          <a:xfrm>
            <a:off x="3073940" y="705255"/>
            <a:ext cx="8965011" cy="5447489"/>
          </a:xfrm>
          <a:prstGeom prst="rect">
            <a:avLst/>
          </a:prstGeom>
        </p:spPr>
      </p:pic>
    </p:spTree>
    <p:extLst>
      <p:ext uri="{BB962C8B-B14F-4D97-AF65-F5344CB8AC3E}">
        <p14:creationId xmlns:p14="http://schemas.microsoft.com/office/powerpoint/2010/main" val="360062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0E560-8188-83E6-5731-840CF822457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BC90959-BF0F-5C0E-10E4-FFFC23154397}"/>
              </a:ext>
            </a:extLst>
          </p:cNvPr>
          <p:cNvSpPr>
            <a:spLocks noGrp="1"/>
          </p:cNvSpPr>
          <p:nvPr>
            <p:ph type="subTitle" idx="1"/>
          </p:nvPr>
        </p:nvSpPr>
        <p:spPr/>
        <p:txBody>
          <a:bodyPr/>
          <a:lstStyle/>
          <a:p>
            <a:endParaRPr lang="en-US"/>
          </a:p>
        </p:txBody>
      </p:sp>
      <p:pic>
        <p:nvPicPr>
          <p:cNvPr id="5" name="slide.url=https://www.polleverywhere.com/multiple_choice_polls/97oMwZhypjNTDe5IzfPtg?display_state=chart&amp;activity_state=opened&amp;state=opened&amp;flow=Engagement&amp;onscreen=persist">
            <a:extLst>
              <a:ext uri="{FF2B5EF4-FFF2-40B4-BE49-F238E27FC236}">
                <a16:creationId xmlns:a16="http://schemas.microsoft.com/office/drawing/2014/main" id="{E668DF0A-CCA5-8A95-8A3B-93785FDAACF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183801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 name="Picture 1" descr="Chart, line chart&#10;&#10;Description automatically generated">
            <a:extLst>
              <a:ext uri="{FF2B5EF4-FFF2-40B4-BE49-F238E27FC236}">
                <a16:creationId xmlns:a16="http://schemas.microsoft.com/office/drawing/2014/main" id="{9A83EDCF-CE57-901A-E79E-4BF063752B5A}"/>
              </a:ext>
            </a:extLst>
          </p:cNvPr>
          <p:cNvPicPr>
            <a:picLocks noChangeAspect="1"/>
          </p:cNvPicPr>
          <p:nvPr/>
        </p:nvPicPr>
        <p:blipFill rotWithShape="1">
          <a:blip r:embed="rId3"/>
          <a:srcRect t="8391"/>
          <a:stretch/>
        </p:blipFill>
        <p:spPr>
          <a:xfrm>
            <a:off x="1392676" y="894945"/>
            <a:ext cx="8829450" cy="5757504"/>
          </a:xfrm>
          <a:prstGeom prst="rect">
            <a:avLst/>
          </a:prstGeom>
        </p:spPr>
      </p:pic>
    </p:spTree>
    <p:extLst>
      <p:ext uri="{BB962C8B-B14F-4D97-AF65-F5344CB8AC3E}">
        <p14:creationId xmlns:p14="http://schemas.microsoft.com/office/powerpoint/2010/main" val="2931314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6346E60-FD3B-43A5-62F4-CB1BBC2B3E59}"/>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355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rotWithShape="1">
          <a:blip r:embed="rId3"/>
          <a:srcRect b="5877"/>
          <a:stretch/>
        </p:blipFill>
        <p:spPr>
          <a:xfrm>
            <a:off x="1589712" y="502239"/>
            <a:ext cx="8663242" cy="5003616"/>
          </a:xfrm>
          <a:prstGeom prst="rect">
            <a:avLst/>
          </a:prstGeom>
        </p:spPr>
      </p:pic>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pic>
        <p:nvPicPr>
          <p:cNvPr id="3" name="Picture 2" descr="A picture containing shape&#10;&#10;Description automatically generated">
            <a:extLst>
              <a:ext uri="{FF2B5EF4-FFF2-40B4-BE49-F238E27FC236}">
                <a16:creationId xmlns:a16="http://schemas.microsoft.com/office/drawing/2014/main" id="{63935369-0D90-88FE-CB71-393FE5070859}"/>
              </a:ext>
            </a:extLst>
          </p:cNvPr>
          <p:cNvPicPr>
            <a:picLocks noChangeAspect="1"/>
          </p:cNvPicPr>
          <p:nvPr/>
        </p:nvPicPr>
        <p:blipFill rotWithShape="1">
          <a:blip r:embed="rId4"/>
          <a:srcRect t="11978"/>
          <a:stretch/>
        </p:blipFill>
        <p:spPr>
          <a:xfrm>
            <a:off x="2704289" y="5505855"/>
            <a:ext cx="6153718" cy="1352145"/>
          </a:xfrm>
          <a:prstGeom prst="rect">
            <a:avLst/>
          </a:prstGeom>
        </p:spPr>
      </p:pic>
      <p:sp>
        <p:nvSpPr>
          <p:cNvPr id="5" name="Rectangle 4">
            <a:extLst>
              <a:ext uri="{FF2B5EF4-FFF2-40B4-BE49-F238E27FC236}">
                <a16:creationId xmlns:a16="http://schemas.microsoft.com/office/drawing/2014/main" id="{B956D4AD-1EBA-25CA-EC46-BD2A408133BE}"/>
              </a:ext>
            </a:extLst>
          </p:cNvPr>
          <p:cNvSpPr/>
          <p:nvPr/>
        </p:nvSpPr>
        <p:spPr>
          <a:xfrm>
            <a:off x="1114628" y="56177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362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pic>
        <p:nvPicPr>
          <p:cNvPr id="19" name="Picture 18" descr="Chart, bar chart, histogram&#10;&#10;Description automatically generated">
            <a:extLst>
              <a:ext uri="{FF2B5EF4-FFF2-40B4-BE49-F238E27FC236}">
                <a16:creationId xmlns:a16="http://schemas.microsoft.com/office/drawing/2014/main" id="{01D1F01E-1B42-27C9-0DB1-F91B505B64D5}"/>
              </a:ext>
            </a:extLst>
          </p:cNvPr>
          <p:cNvPicPr>
            <a:picLocks noChangeAspect="1"/>
          </p:cNvPicPr>
          <p:nvPr/>
        </p:nvPicPr>
        <p:blipFill>
          <a:blip r:embed="rId4"/>
          <a:stretch>
            <a:fillRect/>
          </a:stretch>
        </p:blipFill>
        <p:spPr>
          <a:xfrm>
            <a:off x="532411" y="1230981"/>
            <a:ext cx="5568908" cy="5627019"/>
          </a:xfrm>
          <a:prstGeom prst="rect">
            <a:avLst/>
          </a:prstGeom>
          <a:ln>
            <a:solidFill>
              <a:schemeClr val="tx1"/>
            </a:solidFill>
          </a:ln>
        </p:spPr>
      </p:pic>
      <p:pic>
        <p:nvPicPr>
          <p:cNvPr id="21" name="Picture 20" descr="Chart, bar chart, histogram&#10;&#10;Description automatically generated">
            <a:extLst>
              <a:ext uri="{FF2B5EF4-FFF2-40B4-BE49-F238E27FC236}">
                <a16:creationId xmlns:a16="http://schemas.microsoft.com/office/drawing/2014/main" id="{1719D84F-5875-91A4-74EF-C965F447418C}"/>
              </a:ext>
            </a:extLst>
          </p:cNvPr>
          <p:cNvPicPr>
            <a:picLocks noChangeAspect="1"/>
          </p:cNvPicPr>
          <p:nvPr/>
        </p:nvPicPr>
        <p:blipFill>
          <a:blip r:embed="rId5"/>
          <a:stretch>
            <a:fillRect/>
          </a:stretch>
        </p:blipFill>
        <p:spPr>
          <a:xfrm>
            <a:off x="6101319" y="1230981"/>
            <a:ext cx="5568908" cy="5627019"/>
          </a:xfrm>
          <a:prstGeom prst="rect">
            <a:avLst/>
          </a:prstGeom>
          <a:ln>
            <a:solidFill>
              <a:schemeClr val="tx1"/>
            </a:solidFill>
          </a:ln>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D9AC77-3605-CA6E-FB88-65E8D96A83AD}"/>
              </a:ext>
            </a:extLst>
          </p:cNvPr>
          <p:cNvSpPr/>
          <p:nvPr/>
        </p:nvSpPr>
        <p:spPr>
          <a:xfrm>
            <a:off x="599593" y="6172200"/>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19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D9AC77-3605-CA6E-FB88-65E8D96A83AD}"/>
              </a:ext>
            </a:extLst>
          </p:cNvPr>
          <p:cNvSpPr/>
          <p:nvPr/>
        </p:nvSpPr>
        <p:spPr>
          <a:xfrm>
            <a:off x="599593" y="6172200"/>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a:extLst>
              <a:ext uri="{FF2B5EF4-FFF2-40B4-BE49-F238E27FC236}">
                <a16:creationId xmlns:a16="http://schemas.microsoft.com/office/drawing/2014/main" id="{3A338D20-4A39-F359-15F7-9BB805AC3CA7}"/>
              </a:ext>
            </a:extLst>
          </p:cNvPr>
          <p:cNvPicPr>
            <a:picLocks noChangeAspect="1"/>
          </p:cNvPicPr>
          <p:nvPr/>
        </p:nvPicPr>
        <p:blipFill>
          <a:blip r:embed="rId4"/>
          <a:stretch>
            <a:fillRect/>
          </a:stretch>
        </p:blipFill>
        <p:spPr>
          <a:xfrm>
            <a:off x="581884" y="1177849"/>
            <a:ext cx="5621493" cy="5680152"/>
          </a:xfrm>
          <a:prstGeom prst="rect">
            <a:avLst/>
          </a:prstGeom>
          <a:ln>
            <a:solidFill>
              <a:schemeClr val="tx1"/>
            </a:solidFill>
          </a:ln>
        </p:spPr>
      </p:pic>
      <p:pic>
        <p:nvPicPr>
          <p:cNvPr id="4" name="Picture 3" descr="Chart, bar chart&#10;&#10;Description automatically generated">
            <a:extLst>
              <a:ext uri="{FF2B5EF4-FFF2-40B4-BE49-F238E27FC236}">
                <a16:creationId xmlns:a16="http://schemas.microsoft.com/office/drawing/2014/main" id="{A5C65E9A-8E5B-57F3-9AFF-22E70870F304}"/>
              </a:ext>
            </a:extLst>
          </p:cNvPr>
          <p:cNvPicPr>
            <a:picLocks noChangeAspect="1"/>
          </p:cNvPicPr>
          <p:nvPr/>
        </p:nvPicPr>
        <p:blipFill>
          <a:blip r:embed="rId5"/>
          <a:stretch>
            <a:fillRect/>
          </a:stretch>
        </p:blipFill>
        <p:spPr>
          <a:xfrm>
            <a:off x="6221086" y="1177848"/>
            <a:ext cx="5621493" cy="5680152"/>
          </a:xfrm>
          <a:prstGeom prst="rect">
            <a:avLst/>
          </a:prstGeom>
          <a:ln>
            <a:solidFill>
              <a:schemeClr val="tx1"/>
            </a:solidFill>
          </a:ln>
        </p:spPr>
      </p:pic>
      <p:sp>
        <p:nvSpPr>
          <p:cNvPr id="5" name="Rectangle 4">
            <a:extLst>
              <a:ext uri="{FF2B5EF4-FFF2-40B4-BE49-F238E27FC236}">
                <a16:creationId xmlns:a16="http://schemas.microsoft.com/office/drawing/2014/main" id="{6454C1DA-6ABB-5F5D-42C1-49452175D243}"/>
              </a:ext>
            </a:extLst>
          </p:cNvPr>
          <p:cNvSpPr/>
          <p:nvPr/>
        </p:nvSpPr>
        <p:spPr>
          <a:xfrm>
            <a:off x="599592" y="6219401"/>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70E87A-3BFE-2074-D71B-C19A8199029F}"/>
              </a:ext>
            </a:extLst>
          </p:cNvPr>
          <p:cNvSpPr/>
          <p:nvPr/>
        </p:nvSpPr>
        <p:spPr>
          <a:xfrm>
            <a:off x="6240540" y="6154734"/>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53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755264-FE94-C670-EC85-06E64AE18C85}"/>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6" name="Picture 5" descr="A picture containing shape&#10;&#10;Description automatically generated">
            <a:extLst>
              <a:ext uri="{FF2B5EF4-FFF2-40B4-BE49-F238E27FC236}">
                <a16:creationId xmlns:a16="http://schemas.microsoft.com/office/drawing/2014/main" id="{B18A5CEF-1D81-1D7D-3DB2-E06BE964F248}"/>
              </a:ext>
            </a:extLst>
          </p:cNvPr>
          <p:cNvPicPr>
            <a:picLocks noChangeAspect="1"/>
          </p:cNvPicPr>
          <p:nvPr/>
        </p:nvPicPr>
        <p:blipFill rotWithShape="1">
          <a:blip r:embed="rId3"/>
          <a:srcRect t="11978"/>
          <a:stretch/>
        </p:blipFill>
        <p:spPr>
          <a:xfrm>
            <a:off x="4338536" y="77820"/>
            <a:ext cx="4547237" cy="1100028"/>
          </a:xfrm>
          <a:prstGeom prst="rect">
            <a:avLst/>
          </a:prstGeom>
        </p:spPr>
      </p:pic>
      <p:pic>
        <p:nvPicPr>
          <p:cNvPr id="8" name="Picture 7" descr="Chart, bar chart&#10;&#10;Description automatically generated">
            <a:extLst>
              <a:ext uri="{FF2B5EF4-FFF2-40B4-BE49-F238E27FC236}">
                <a16:creationId xmlns:a16="http://schemas.microsoft.com/office/drawing/2014/main" id="{E90FA22F-9FD7-D9A9-AF12-CF97D0DEE421}"/>
              </a:ext>
            </a:extLst>
          </p:cNvPr>
          <p:cNvPicPr>
            <a:picLocks noChangeAspect="1"/>
          </p:cNvPicPr>
          <p:nvPr/>
        </p:nvPicPr>
        <p:blipFill>
          <a:blip r:embed="rId4"/>
          <a:stretch>
            <a:fillRect/>
          </a:stretch>
        </p:blipFill>
        <p:spPr>
          <a:xfrm>
            <a:off x="3361588" y="1332111"/>
            <a:ext cx="5468823" cy="5525889"/>
          </a:xfrm>
          <a:prstGeom prst="rect">
            <a:avLst/>
          </a:prstGeom>
          <a:ln>
            <a:solidFill>
              <a:schemeClr val="tx1"/>
            </a:solidFill>
          </a:ln>
        </p:spPr>
      </p:pic>
      <p:sp>
        <p:nvSpPr>
          <p:cNvPr id="9" name="Rectangle 8">
            <a:extLst>
              <a:ext uri="{FF2B5EF4-FFF2-40B4-BE49-F238E27FC236}">
                <a16:creationId xmlns:a16="http://schemas.microsoft.com/office/drawing/2014/main" id="{11D54E2D-4D53-864F-E0B2-068339ADDDFA}"/>
              </a:ext>
            </a:extLst>
          </p:cNvPr>
          <p:cNvSpPr/>
          <p:nvPr/>
        </p:nvSpPr>
        <p:spPr>
          <a:xfrm>
            <a:off x="3361588" y="6219401"/>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517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4A81D-1E41-FC99-6082-E72CBDD2B88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BAC1781-6084-CEC5-CC78-DC8AB4DB2564}"/>
              </a:ext>
            </a:extLst>
          </p:cNvPr>
          <p:cNvSpPr>
            <a:spLocks noGrp="1"/>
          </p:cNvSpPr>
          <p:nvPr>
            <p:ph type="subTitle" idx="1"/>
          </p:nvPr>
        </p:nvSpPr>
        <p:spPr/>
        <p:txBody>
          <a:bodyPr/>
          <a:lstStyle/>
          <a:p>
            <a:endParaRPr lang="en-US"/>
          </a:p>
        </p:txBody>
      </p:sp>
      <p:pic>
        <p:nvPicPr>
          <p:cNvPr id="5" name="slide.url=https://www.polleverywhere.com/multiple_choice_polls/JolOKyvhUThZer2dYlH4N?display_state=instructions&amp;activity_state=opened&amp;state=opened&amp;flow=Instructor&amp;onscreen=persist">
            <a:extLst>
              <a:ext uri="{FF2B5EF4-FFF2-40B4-BE49-F238E27FC236}">
                <a16:creationId xmlns:a16="http://schemas.microsoft.com/office/drawing/2014/main" id="{E8C8377E-FC45-B8BC-F20C-6B09DED3FDA7}"/>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836874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00DFB-8AE1-0FB7-47C2-DD688CAB3C9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612250-5386-B4E3-4DA9-535A18155B42}"/>
              </a:ext>
            </a:extLst>
          </p:cNvPr>
          <p:cNvSpPr>
            <a:spLocks noGrp="1"/>
          </p:cNvSpPr>
          <p:nvPr>
            <p:ph type="subTitle" idx="1"/>
          </p:nvPr>
        </p:nvSpPr>
        <p:spPr/>
        <p:txBody>
          <a:bodyPr/>
          <a:lstStyle/>
          <a:p>
            <a:endParaRPr lang="en-US"/>
          </a:p>
        </p:txBody>
      </p:sp>
      <p:pic>
        <p:nvPicPr>
          <p:cNvPr id="5" name="slide.url=https://www.polleverywhere.com/multiple_choice_polls/JolOKyvhUThZer2dYlH4N?display_state=chart&amp;activity_state=closed&amp;state=closed&amp;flow=Instructor&amp;onscreen=persist">
            <a:extLst>
              <a:ext uri="{FF2B5EF4-FFF2-40B4-BE49-F238E27FC236}">
                <a16:creationId xmlns:a16="http://schemas.microsoft.com/office/drawing/2014/main" id="{A448F605-C4CA-0DF6-BFFE-9DD0AB784C70}"/>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14677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DB20-C186-5772-D7D2-8A052726D24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97C7B82-886D-BC39-EA9D-609BF9B026F7}"/>
              </a:ext>
            </a:extLst>
          </p:cNvPr>
          <p:cNvSpPr>
            <a:spLocks noGrp="1"/>
          </p:cNvSpPr>
          <p:nvPr>
            <p:ph type="subTitle" idx="1"/>
          </p:nvPr>
        </p:nvSpPr>
        <p:spPr/>
        <p:txBody>
          <a:bodyPr/>
          <a:lstStyle/>
          <a:p>
            <a:endParaRPr lang="en-US"/>
          </a:p>
        </p:txBody>
      </p:sp>
      <p:pic>
        <p:nvPicPr>
          <p:cNvPr id="5" name="slide.url=https://www.polleverywhere.com/multiple_choice_polls/JolOKyvhUThZer2dYlH4N?display_state=chart&amp;activity_state=closed&amp;display=correctness&amp;state=closed&amp;flow=Instructor&amp;onscreen=persist">
            <a:extLst>
              <a:ext uri="{FF2B5EF4-FFF2-40B4-BE49-F238E27FC236}">
                <a16:creationId xmlns:a16="http://schemas.microsoft.com/office/drawing/2014/main" id="{AE5229B8-BDA8-F5C8-7487-9C9A1F8E113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618245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836D-1C20-7C77-B9A9-D18BFE1CB75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6638279-C57C-7223-F90D-9B5AC12799FF}"/>
              </a:ext>
            </a:extLst>
          </p:cNvPr>
          <p:cNvSpPr>
            <a:spLocks noGrp="1"/>
          </p:cNvSpPr>
          <p:nvPr>
            <p:ph type="subTitle" idx="1"/>
          </p:nvPr>
        </p:nvSpPr>
        <p:spPr/>
        <p:txBody>
          <a:bodyPr/>
          <a:lstStyle/>
          <a:p>
            <a:endParaRPr lang="en-US"/>
          </a:p>
        </p:txBody>
      </p:sp>
      <p:pic>
        <p:nvPicPr>
          <p:cNvPr id="5" name="slide.url=https://www.polleverywhere.com/multiple_choice_polls/97oMwZhypjNTDe5IzfPtg?display_state=chart&amp;activity_state=closed&amp;state=closed&amp;flow=Engagement&amp;onscreen=persist">
            <a:extLst>
              <a:ext uri="{FF2B5EF4-FFF2-40B4-BE49-F238E27FC236}">
                <a16:creationId xmlns:a16="http://schemas.microsoft.com/office/drawing/2014/main" id="{C7FBD2A6-A75E-702C-0DB4-04A609C5D1F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846594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583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72722"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Structured Population</a:t>
            </a:r>
            <a:r>
              <a:rPr lang="en-US" sz="2800" dirty="0"/>
              <a:t> = multiple individuals of the same species (</a:t>
            </a:r>
            <a:r>
              <a:rPr lang="en-US" sz="2800" b="1" dirty="0">
                <a:solidFill>
                  <a:srgbClr val="C00000"/>
                </a:solidFill>
              </a:rPr>
              <a:t>conspecifics</a:t>
            </a:r>
            <a:r>
              <a:rPr lang="en-US" sz="2800" dirty="0"/>
              <a:t>) in the same habitat but in different life history stages</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5098" y="5072162"/>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990171-0AA0-217E-BC36-9308F661ACCB}"/>
              </a:ext>
            </a:extLst>
          </p:cNvPr>
          <p:cNvSpPr/>
          <p:nvPr/>
        </p:nvSpPr>
        <p:spPr>
          <a:xfrm>
            <a:off x="397362" y="3440780"/>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baby fish (x</a:t>
            </a:r>
            <a:r>
              <a:rPr lang="en-US" sz="2200" baseline="-25000" dirty="0">
                <a:solidFill>
                  <a:schemeClr val="bg1"/>
                </a:solidFill>
              </a:rPr>
              <a:t>1</a:t>
            </a:r>
            <a:r>
              <a:rPr lang="en-US" sz="2200" dirty="0">
                <a:solidFill>
                  <a:schemeClr val="bg1"/>
                </a:solidFill>
              </a:rPr>
              <a:t>)</a:t>
            </a:r>
          </a:p>
        </p:txBody>
      </p:sp>
      <p:sp>
        <p:nvSpPr>
          <p:cNvPr id="15" name="Rectangle 14">
            <a:extLst>
              <a:ext uri="{FF2B5EF4-FFF2-40B4-BE49-F238E27FC236}">
                <a16:creationId xmlns:a16="http://schemas.microsoft.com/office/drawing/2014/main" id="{23E58B9F-6581-EEEC-69E3-918BCC9E2A22}"/>
              </a:ext>
            </a:extLst>
          </p:cNvPr>
          <p:cNvSpPr/>
          <p:nvPr/>
        </p:nvSpPr>
        <p:spPr>
          <a:xfrm>
            <a:off x="2355437" y="344078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 fish (x</a:t>
            </a:r>
            <a:r>
              <a:rPr lang="en-US" sz="2200" baseline="-25000" dirty="0">
                <a:solidFill>
                  <a:schemeClr val="bg1"/>
                </a:solidFill>
              </a:rPr>
              <a:t>2</a:t>
            </a:r>
            <a:r>
              <a:rPr lang="en-US" sz="2200" dirty="0">
                <a:solidFill>
                  <a:schemeClr val="bg1"/>
                </a:solidFill>
              </a:rPr>
              <a:t>)</a:t>
            </a:r>
          </a:p>
        </p:txBody>
      </p:sp>
      <p:cxnSp>
        <p:nvCxnSpPr>
          <p:cNvPr id="35" name="Straight Arrow Connector 34">
            <a:extLst>
              <a:ext uri="{FF2B5EF4-FFF2-40B4-BE49-F238E27FC236}">
                <a16:creationId xmlns:a16="http://schemas.microsoft.com/office/drawing/2014/main" id="{5875BBA4-E908-C590-010D-8433C8F40140}"/>
              </a:ext>
            </a:extLst>
          </p:cNvPr>
          <p:cNvCxnSpPr>
            <a:cxnSpLocks/>
          </p:cNvCxnSpPr>
          <p:nvPr/>
        </p:nvCxnSpPr>
        <p:spPr>
          <a:xfrm>
            <a:off x="1590563" y="399619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15F1D0-8D8B-55D8-BD62-49AAC5E108F9}"/>
              </a:ext>
            </a:extLst>
          </p:cNvPr>
          <p:cNvCxnSpPr>
            <a:cxnSpLocks/>
          </p:cNvCxnSpPr>
          <p:nvPr/>
        </p:nvCxnSpPr>
        <p:spPr>
          <a:xfrm>
            <a:off x="931364" y="46219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3D14ECD0-9E2D-586F-6F6C-0173E0398B9A}"/>
              </a:ext>
            </a:extLst>
          </p:cNvPr>
          <p:cNvCxnSpPr>
            <a:cxnSpLocks/>
            <a:stCxn id="15" idx="0"/>
            <a:endCxn id="3" idx="0"/>
          </p:cNvCxnSpPr>
          <p:nvPr/>
        </p:nvCxnSpPr>
        <p:spPr>
          <a:xfrm rot="16200000" flipV="1">
            <a:off x="1910403" y="2461742"/>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B367CA-5602-7D4E-7330-F468C5453164}"/>
              </a:ext>
            </a:extLst>
          </p:cNvPr>
          <p:cNvCxnSpPr>
            <a:cxnSpLocks/>
          </p:cNvCxnSpPr>
          <p:nvPr/>
        </p:nvCxnSpPr>
        <p:spPr>
          <a:xfrm>
            <a:off x="2889439" y="4617662"/>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0C489BD-19DF-3BF5-353A-E3400F8173AA}"/>
              </a:ext>
            </a:extLst>
          </p:cNvPr>
          <p:cNvSpPr/>
          <p:nvPr/>
        </p:nvSpPr>
        <p:spPr>
          <a:xfrm>
            <a:off x="839838" y="4419293"/>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41" name="Picture 40">
            <a:extLst>
              <a:ext uri="{FF2B5EF4-FFF2-40B4-BE49-F238E27FC236}">
                <a16:creationId xmlns:a16="http://schemas.microsoft.com/office/drawing/2014/main" id="{62616D45-F973-51E6-2503-1AB321DA7756}"/>
              </a:ext>
            </a:extLst>
          </p:cNvPr>
          <p:cNvPicPr>
            <a:picLocks noChangeAspect="1"/>
          </p:cNvPicPr>
          <p:nvPr/>
        </p:nvPicPr>
        <p:blipFill>
          <a:blip r:embed="rId4"/>
          <a:stretch>
            <a:fillRect/>
          </a:stretch>
        </p:blipFill>
        <p:spPr>
          <a:xfrm>
            <a:off x="2998365" y="4659264"/>
            <a:ext cx="219817" cy="371353"/>
          </a:xfrm>
          <a:prstGeom prst="rect">
            <a:avLst/>
          </a:prstGeom>
        </p:spPr>
      </p:pic>
      <p:sp>
        <p:nvSpPr>
          <p:cNvPr id="42" name="Rectangle 41">
            <a:extLst>
              <a:ext uri="{FF2B5EF4-FFF2-40B4-BE49-F238E27FC236}">
                <a16:creationId xmlns:a16="http://schemas.microsoft.com/office/drawing/2014/main" id="{A2EBC87C-FF08-0266-1B42-EBA3FF388FD1}"/>
              </a:ext>
            </a:extLst>
          </p:cNvPr>
          <p:cNvSpPr/>
          <p:nvPr/>
        </p:nvSpPr>
        <p:spPr>
          <a:xfrm>
            <a:off x="2775039" y="446304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43" name="Picture 42">
            <a:extLst>
              <a:ext uri="{FF2B5EF4-FFF2-40B4-BE49-F238E27FC236}">
                <a16:creationId xmlns:a16="http://schemas.microsoft.com/office/drawing/2014/main" id="{0484244D-82DA-81F8-DD49-01F3075B650E}"/>
              </a:ext>
            </a:extLst>
          </p:cNvPr>
          <p:cNvPicPr>
            <a:picLocks noChangeAspect="1"/>
          </p:cNvPicPr>
          <p:nvPr/>
        </p:nvPicPr>
        <p:blipFill>
          <a:blip r:embed="rId5"/>
          <a:stretch>
            <a:fillRect/>
          </a:stretch>
        </p:blipFill>
        <p:spPr>
          <a:xfrm>
            <a:off x="1823824" y="3668944"/>
            <a:ext cx="284114" cy="327255"/>
          </a:xfrm>
          <a:prstGeom prst="rect">
            <a:avLst/>
          </a:prstGeom>
        </p:spPr>
      </p:pic>
      <p:pic>
        <p:nvPicPr>
          <p:cNvPr id="44" name="Picture 43">
            <a:extLst>
              <a:ext uri="{FF2B5EF4-FFF2-40B4-BE49-F238E27FC236}">
                <a16:creationId xmlns:a16="http://schemas.microsoft.com/office/drawing/2014/main" id="{E3F2AF1A-2A15-3ABB-B192-20AA3DBDC335}"/>
              </a:ext>
            </a:extLst>
          </p:cNvPr>
          <p:cNvPicPr>
            <a:picLocks noChangeAspect="1"/>
          </p:cNvPicPr>
          <p:nvPr/>
        </p:nvPicPr>
        <p:blipFill>
          <a:blip r:embed="rId4"/>
          <a:stretch>
            <a:fillRect/>
          </a:stretch>
        </p:blipFill>
        <p:spPr>
          <a:xfrm>
            <a:off x="1089881" y="4629081"/>
            <a:ext cx="219817" cy="371353"/>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786215-3583-F0FE-13F3-6645B7BF9A83}"/>
                  </a:ext>
                </a:extLst>
              </p:cNvPr>
              <p:cNvSpPr txBox="1"/>
              <p:nvPr/>
            </p:nvSpPr>
            <p:spPr>
              <a:xfrm>
                <a:off x="1744663" y="2948888"/>
                <a:ext cx="3367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2</m:t>
                          </m:r>
                        </m:sub>
                      </m:sSub>
                    </m:oMath>
                  </m:oMathPara>
                </a14:m>
                <a:endParaRPr lang="en-US" sz="2200" dirty="0"/>
              </a:p>
            </p:txBody>
          </p:sp>
        </mc:Choice>
        <mc:Fallback xmlns="">
          <p:sp>
            <p:nvSpPr>
              <p:cNvPr id="45" name="TextBox 44">
                <a:extLst>
                  <a:ext uri="{FF2B5EF4-FFF2-40B4-BE49-F238E27FC236}">
                    <a16:creationId xmlns:a16="http://schemas.microsoft.com/office/drawing/2014/main" id="{26786215-3583-F0FE-13F3-6645B7BF9A83}"/>
                  </a:ext>
                </a:extLst>
              </p:cNvPr>
              <p:cNvSpPr txBox="1">
                <a:spLocks noRot="1" noChangeAspect="1" noMove="1" noResize="1" noEditPoints="1" noAdjustHandles="1" noChangeArrowheads="1" noChangeShapeType="1" noTextEdit="1"/>
              </p:cNvSpPr>
              <p:nvPr/>
            </p:nvSpPr>
            <p:spPr>
              <a:xfrm>
                <a:off x="1744663" y="2948888"/>
                <a:ext cx="336759" cy="338554"/>
              </a:xfrm>
              <a:prstGeom prst="rect">
                <a:avLst/>
              </a:prstGeom>
              <a:blipFill>
                <a:blip r:embed="rId6"/>
                <a:stretch>
                  <a:fillRect l="-18519" r="-11111" b="-18519"/>
                </a:stretch>
              </a:blipFill>
            </p:spPr>
            <p:txBody>
              <a:bodyPr/>
              <a:lstStyle/>
              <a:p>
                <a:r>
                  <a:rPr lang="en-US">
                    <a:noFill/>
                  </a:rPr>
                  <a:t> </a:t>
                </a:r>
              </a:p>
            </p:txBody>
          </p:sp>
        </mc:Fallback>
      </mc:AlternateContent>
    </p:spTree>
    <p:extLst>
      <p:ext uri="{BB962C8B-B14F-4D97-AF65-F5344CB8AC3E}">
        <p14:creationId xmlns:p14="http://schemas.microsoft.com/office/powerpoint/2010/main" val="3477321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6490C-0E0E-4212-7EA1-585015231E57}"/>
              </a:ext>
            </a:extLst>
          </p:cNvPr>
          <p:cNvSpPr>
            <a:spLocks noGrp="1"/>
          </p:cNvSpPr>
          <p:nvPr>
            <p:ph idx="1"/>
          </p:nvPr>
        </p:nvSpPr>
        <p:spPr>
          <a:xfrm>
            <a:off x="1249680" y="1889506"/>
            <a:ext cx="10515600" cy="4351338"/>
          </a:xfrm>
        </p:spPr>
        <p:txBody>
          <a:bodyPr/>
          <a:lstStyle/>
          <a:p>
            <a:r>
              <a:rPr lang="en-US" dirty="0"/>
              <a:t>a “population of populations” 	-Richard </a:t>
            </a:r>
            <a:r>
              <a:rPr lang="en-US" dirty="0" err="1"/>
              <a:t>Levins</a:t>
            </a:r>
            <a:r>
              <a:rPr lang="en-US" dirty="0"/>
              <a:t> 1969</a:t>
            </a:r>
          </a:p>
        </p:txBody>
      </p:sp>
      <p:sp>
        <p:nvSpPr>
          <p:cNvPr id="6" name="Title 1">
            <a:extLst>
              <a:ext uri="{FF2B5EF4-FFF2-40B4-BE49-F238E27FC236}">
                <a16:creationId xmlns:a16="http://schemas.microsoft.com/office/drawing/2014/main" id="{B2DE12EF-0C58-FF9A-532D-08D68CB9C2D7}"/>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
        <p:nvSpPr>
          <p:cNvPr id="21" name="Oval 20">
            <a:extLst>
              <a:ext uri="{FF2B5EF4-FFF2-40B4-BE49-F238E27FC236}">
                <a16:creationId xmlns:a16="http://schemas.microsoft.com/office/drawing/2014/main" id="{A080D64E-68C0-A9D6-032B-59BAD7AFB8E7}"/>
              </a:ext>
            </a:extLst>
          </p:cNvPr>
          <p:cNvSpPr/>
          <p:nvPr/>
        </p:nvSpPr>
        <p:spPr>
          <a:xfrm>
            <a:off x="4046220" y="3474974"/>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2CACDB9-4B63-64BA-EA29-6A70E226DF35}"/>
              </a:ext>
            </a:extLst>
          </p:cNvPr>
          <p:cNvSpPr/>
          <p:nvPr/>
        </p:nvSpPr>
        <p:spPr>
          <a:xfrm>
            <a:off x="4899660" y="453012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48E11B-F982-6275-20F8-5FB0BE3383B5}"/>
              </a:ext>
            </a:extLst>
          </p:cNvPr>
          <p:cNvSpPr/>
          <p:nvPr/>
        </p:nvSpPr>
        <p:spPr>
          <a:xfrm>
            <a:off x="2903220" y="4484656"/>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61CBC23-3619-F915-F6D7-DFF4388CB7CD}"/>
              </a:ext>
            </a:extLst>
          </p:cNvPr>
          <p:cNvSpPr/>
          <p:nvPr/>
        </p:nvSpPr>
        <p:spPr>
          <a:xfrm>
            <a:off x="7179945" y="29108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A803B3-58EB-DDF1-F393-60605C1F52CE}"/>
              </a:ext>
            </a:extLst>
          </p:cNvPr>
          <p:cNvSpPr/>
          <p:nvPr/>
        </p:nvSpPr>
        <p:spPr>
          <a:xfrm>
            <a:off x="8214360" y="459108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9C9815C-7F64-F286-41AF-9CA03CA4B3F6}"/>
              </a:ext>
            </a:extLst>
          </p:cNvPr>
          <p:cNvSpPr/>
          <p:nvPr/>
        </p:nvSpPr>
        <p:spPr>
          <a:xfrm>
            <a:off x="9254490" y="33375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6B2755-5D4F-A8E7-3496-2484F733AAAE}"/>
              </a:ext>
            </a:extLst>
          </p:cNvPr>
          <p:cNvSpPr/>
          <p:nvPr/>
        </p:nvSpPr>
        <p:spPr>
          <a:xfrm>
            <a:off x="5558790" y="32613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B13ABEE-859B-C0EA-2410-CC344FC83B6B}"/>
              </a:ext>
            </a:extLst>
          </p:cNvPr>
          <p:cNvSpPr/>
          <p:nvPr/>
        </p:nvSpPr>
        <p:spPr>
          <a:xfrm>
            <a:off x="6675120" y="457200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681565-0CD0-9FD4-EF34-0C5B38252017}"/>
              </a:ext>
            </a:extLst>
          </p:cNvPr>
          <p:cNvSpPr/>
          <p:nvPr/>
        </p:nvSpPr>
        <p:spPr>
          <a:xfrm>
            <a:off x="2533650" y="289560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E77694C-0D13-39CC-8B7E-354A62A8D997}"/>
              </a:ext>
            </a:extLst>
          </p:cNvPr>
          <p:cNvSpPr/>
          <p:nvPr/>
        </p:nvSpPr>
        <p:spPr>
          <a:xfrm>
            <a:off x="7482840" y="58064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62A6224-E5D4-C2EB-352D-8B69C267CE0E}"/>
              </a:ext>
            </a:extLst>
          </p:cNvPr>
          <p:cNvSpPr/>
          <p:nvPr/>
        </p:nvSpPr>
        <p:spPr>
          <a:xfrm>
            <a:off x="9565005" y="5224304"/>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7148D6A0-1444-7263-7148-55F25AD62EB8}"/>
              </a:ext>
            </a:extLst>
          </p:cNvPr>
          <p:cNvCxnSpPr>
            <a:cxnSpLocks/>
          </p:cNvCxnSpPr>
          <p:nvPr/>
        </p:nvCxnSpPr>
        <p:spPr>
          <a:xfrm flipH="1" flipV="1">
            <a:off x="7886700" y="3756528"/>
            <a:ext cx="327660" cy="5718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665F88-C81C-A62C-03BB-7D6D7E1E725D}"/>
              </a:ext>
            </a:extLst>
          </p:cNvPr>
          <p:cNvCxnSpPr>
            <a:cxnSpLocks/>
          </p:cNvCxnSpPr>
          <p:nvPr/>
        </p:nvCxnSpPr>
        <p:spPr>
          <a:xfrm flipV="1">
            <a:off x="6507480" y="3337560"/>
            <a:ext cx="581025" cy="1374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50E0B2-8937-88BE-5A75-F4BF00C951AB}"/>
              </a:ext>
            </a:extLst>
          </p:cNvPr>
          <p:cNvCxnSpPr>
            <a:cxnSpLocks/>
          </p:cNvCxnSpPr>
          <p:nvPr/>
        </p:nvCxnSpPr>
        <p:spPr>
          <a:xfrm>
            <a:off x="7404258" y="5427061"/>
            <a:ext cx="233363" cy="408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859A535-8BFD-3512-5992-F22C93624C34}"/>
              </a:ext>
            </a:extLst>
          </p:cNvPr>
          <p:cNvCxnSpPr>
            <a:cxnSpLocks/>
          </p:cNvCxnSpPr>
          <p:nvPr/>
        </p:nvCxnSpPr>
        <p:spPr>
          <a:xfrm flipV="1">
            <a:off x="8921115" y="4268323"/>
            <a:ext cx="272532" cy="303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EC7CAE4-1946-ADFD-3E5E-38FAED1FC3B0}"/>
              </a:ext>
            </a:extLst>
          </p:cNvPr>
          <p:cNvCxnSpPr>
            <a:cxnSpLocks/>
          </p:cNvCxnSpPr>
          <p:nvPr/>
        </p:nvCxnSpPr>
        <p:spPr>
          <a:xfrm flipV="1">
            <a:off x="7338062" y="3901694"/>
            <a:ext cx="144778" cy="5939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466325-09D3-C928-107D-27F4B8C8AA5E}"/>
              </a:ext>
            </a:extLst>
          </p:cNvPr>
          <p:cNvCxnSpPr>
            <a:cxnSpLocks/>
          </p:cNvCxnSpPr>
          <p:nvPr/>
        </p:nvCxnSpPr>
        <p:spPr>
          <a:xfrm>
            <a:off x="7727334" y="512676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EE2017A-36C4-AD9D-5424-D6492F0386E5}"/>
              </a:ext>
            </a:extLst>
          </p:cNvPr>
          <p:cNvCxnSpPr>
            <a:cxnSpLocks/>
          </p:cNvCxnSpPr>
          <p:nvPr/>
        </p:nvCxnSpPr>
        <p:spPr>
          <a:xfrm flipH="1">
            <a:off x="7681674" y="485533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046EC87-77E6-981A-7559-4CF8DE9334B9}"/>
              </a:ext>
            </a:extLst>
          </p:cNvPr>
          <p:cNvCxnSpPr>
            <a:cxnSpLocks/>
          </p:cNvCxnSpPr>
          <p:nvPr/>
        </p:nvCxnSpPr>
        <p:spPr>
          <a:xfrm flipH="1">
            <a:off x="9003030" y="4268323"/>
            <a:ext cx="415290" cy="4408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7B9A36D-83BC-4267-B03B-0B36CA8E41F8}"/>
              </a:ext>
            </a:extLst>
          </p:cNvPr>
          <p:cNvCxnSpPr>
            <a:cxnSpLocks/>
          </p:cNvCxnSpPr>
          <p:nvPr/>
        </p:nvCxnSpPr>
        <p:spPr>
          <a:xfrm>
            <a:off x="9799322" y="4328414"/>
            <a:ext cx="167640" cy="689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03DD036-8B9B-6655-610B-ACCA0BCF198B}"/>
              </a:ext>
            </a:extLst>
          </p:cNvPr>
          <p:cNvCxnSpPr>
            <a:cxnSpLocks/>
          </p:cNvCxnSpPr>
          <p:nvPr/>
        </p:nvCxnSpPr>
        <p:spPr>
          <a:xfrm flipH="1">
            <a:off x="5642610" y="4198673"/>
            <a:ext cx="178117" cy="331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9FEE131A-687A-58DA-C5AF-DAE6B4E83EDA}"/>
              </a:ext>
            </a:extLst>
          </p:cNvPr>
          <p:cNvCxnSpPr>
            <a:cxnSpLocks/>
          </p:cNvCxnSpPr>
          <p:nvPr/>
        </p:nvCxnSpPr>
        <p:spPr>
          <a:xfrm flipV="1">
            <a:off x="5364480" y="4111086"/>
            <a:ext cx="182880" cy="358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0669CB0E-09A7-C22C-E350-B4CD6FEFE021}"/>
              </a:ext>
            </a:extLst>
          </p:cNvPr>
          <p:cNvCxnSpPr>
            <a:cxnSpLocks/>
          </p:cNvCxnSpPr>
          <p:nvPr/>
        </p:nvCxnSpPr>
        <p:spPr>
          <a:xfrm>
            <a:off x="6025812" y="51510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Straight Arrow Connector 3078">
            <a:extLst>
              <a:ext uri="{FF2B5EF4-FFF2-40B4-BE49-F238E27FC236}">
                <a16:creationId xmlns:a16="http://schemas.microsoft.com/office/drawing/2014/main" id="{C6D24F43-82A6-1C23-019F-478A610DB808}"/>
              </a:ext>
            </a:extLst>
          </p:cNvPr>
          <p:cNvCxnSpPr>
            <a:cxnSpLocks/>
          </p:cNvCxnSpPr>
          <p:nvPr/>
        </p:nvCxnSpPr>
        <p:spPr>
          <a:xfrm flipH="1">
            <a:off x="5980152" y="48795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E590FF6C-112A-DCC6-F3CE-7E09103F8566}"/>
              </a:ext>
            </a:extLst>
          </p:cNvPr>
          <p:cNvCxnSpPr>
            <a:cxnSpLocks/>
          </p:cNvCxnSpPr>
          <p:nvPr/>
        </p:nvCxnSpPr>
        <p:spPr>
          <a:xfrm>
            <a:off x="5041284" y="39595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1" name="Straight Arrow Connector 3080">
            <a:extLst>
              <a:ext uri="{FF2B5EF4-FFF2-40B4-BE49-F238E27FC236}">
                <a16:creationId xmlns:a16="http://schemas.microsoft.com/office/drawing/2014/main" id="{EAC20BEE-2EDD-4C73-A705-886FF0BC4958}"/>
              </a:ext>
            </a:extLst>
          </p:cNvPr>
          <p:cNvCxnSpPr>
            <a:cxnSpLocks/>
          </p:cNvCxnSpPr>
          <p:nvPr/>
        </p:nvCxnSpPr>
        <p:spPr>
          <a:xfrm flipH="1">
            <a:off x="4995624" y="36880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2" name="Straight Arrow Connector 3081">
            <a:extLst>
              <a:ext uri="{FF2B5EF4-FFF2-40B4-BE49-F238E27FC236}">
                <a16:creationId xmlns:a16="http://schemas.microsoft.com/office/drawing/2014/main" id="{06C08103-BA30-A085-5D43-715132263417}"/>
              </a:ext>
            </a:extLst>
          </p:cNvPr>
          <p:cNvCxnSpPr>
            <a:cxnSpLocks/>
          </p:cNvCxnSpPr>
          <p:nvPr/>
        </p:nvCxnSpPr>
        <p:spPr>
          <a:xfrm>
            <a:off x="4559230" y="4420161"/>
            <a:ext cx="294710" cy="288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1ECA964A-D771-9C87-C591-E15E43A2D614}"/>
              </a:ext>
            </a:extLst>
          </p:cNvPr>
          <p:cNvCxnSpPr>
            <a:cxnSpLocks/>
          </p:cNvCxnSpPr>
          <p:nvPr/>
        </p:nvCxnSpPr>
        <p:spPr>
          <a:xfrm flipH="1" flipV="1">
            <a:off x="4718402" y="4384287"/>
            <a:ext cx="207936" cy="206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8" name="Straight Arrow Connector 3087">
            <a:extLst>
              <a:ext uri="{FF2B5EF4-FFF2-40B4-BE49-F238E27FC236}">
                <a16:creationId xmlns:a16="http://schemas.microsoft.com/office/drawing/2014/main" id="{827A5D9C-BD8A-A382-7594-4F5A5FD3049F}"/>
              </a:ext>
            </a:extLst>
          </p:cNvPr>
          <p:cNvCxnSpPr>
            <a:cxnSpLocks/>
          </p:cNvCxnSpPr>
          <p:nvPr/>
        </p:nvCxnSpPr>
        <p:spPr>
          <a:xfrm flipH="1">
            <a:off x="3666935" y="4210619"/>
            <a:ext cx="418995" cy="30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0" name="Straight Arrow Connector 3089">
            <a:extLst>
              <a:ext uri="{FF2B5EF4-FFF2-40B4-BE49-F238E27FC236}">
                <a16:creationId xmlns:a16="http://schemas.microsoft.com/office/drawing/2014/main" id="{C235FDEE-287D-95D3-5D6A-4E8207206639}"/>
              </a:ext>
            </a:extLst>
          </p:cNvPr>
          <p:cNvCxnSpPr>
            <a:cxnSpLocks/>
          </p:cNvCxnSpPr>
          <p:nvPr/>
        </p:nvCxnSpPr>
        <p:spPr>
          <a:xfrm flipH="1" flipV="1">
            <a:off x="3472972" y="3415138"/>
            <a:ext cx="510435" cy="2729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593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F65EAF83-78FB-B379-722C-728B1D0D3D2D}"/>
              </a:ext>
            </a:extLst>
          </p:cNvPr>
          <p:cNvCxnSpPr>
            <a:cxnSpLocks/>
          </p:cNvCxnSpPr>
          <p:nvPr/>
        </p:nvCxnSpPr>
        <p:spPr>
          <a:xfrm flipH="1">
            <a:off x="4999665" y="3444612"/>
            <a:ext cx="5133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46C407C-983F-D35F-D964-21529E80CD8B}"/>
              </a:ext>
            </a:extLst>
          </p:cNvPr>
          <p:cNvSpPr txBox="1"/>
          <p:nvPr/>
        </p:nvSpPr>
        <p:spPr>
          <a:xfrm>
            <a:off x="5664249" y="2618625"/>
            <a:ext cx="1902464" cy="1446550"/>
          </a:xfrm>
          <a:prstGeom prst="rect">
            <a:avLst/>
          </a:prstGeom>
          <a:noFill/>
        </p:spPr>
        <p:txBody>
          <a:bodyPr wrap="square">
            <a:spAutoFit/>
          </a:bodyPr>
          <a:lstStyle/>
          <a:p>
            <a:r>
              <a:rPr lang="en-US" sz="2200" dirty="0">
                <a:latin typeface="Helvetica" pitchFamily="2" charset="0"/>
              </a:rPr>
              <a:t>fraction of patches occupied at a given time</a:t>
            </a:r>
            <a:endParaRPr lang="en-US" dirty="0">
              <a:effectLst/>
              <a:latin typeface="Helvetica" pitchFamily="2" charset="0"/>
            </a:endParaRPr>
          </a:p>
        </p:txBody>
      </p:sp>
      <p:cxnSp>
        <p:nvCxnSpPr>
          <p:cNvPr id="133" name="Straight Arrow Connector 132">
            <a:extLst>
              <a:ext uri="{FF2B5EF4-FFF2-40B4-BE49-F238E27FC236}">
                <a16:creationId xmlns:a16="http://schemas.microsoft.com/office/drawing/2014/main" id="{FA994357-2216-77B9-DE11-656BDE8BDC9F}"/>
              </a:ext>
            </a:extLst>
          </p:cNvPr>
          <p:cNvCxnSpPr>
            <a:cxnSpLocks/>
          </p:cNvCxnSpPr>
          <p:nvPr/>
        </p:nvCxnSpPr>
        <p:spPr>
          <a:xfrm flipV="1">
            <a:off x="4566824" y="364273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64BCF3-C568-A561-A4CC-D1761B42B2A1}"/>
              </a:ext>
            </a:extLst>
          </p:cNvPr>
          <p:cNvSpPr txBox="1"/>
          <p:nvPr/>
        </p:nvSpPr>
        <p:spPr>
          <a:xfrm>
            <a:off x="3845946" y="4241722"/>
            <a:ext cx="1426634" cy="769441"/>
          </a:xfrm>
          <a:prstGeom prst="rect">
            <a:avLst/>
          </a:prstGeom>
          <a:noFill/>
        </p:spPr>
        <p:txBody>
          <a:bodyPr wrap="square">
            <a:spAutoFit/>
          </a:bodyPr>
          <a:lstStyle/>
          <a:p>
            <a:r>
              <a:rPr lang="en-US" sz="2200" dirty="0">
                <a:latin typeface="Helvetica" pitchFamily="2" charset="0"/>
              </a:rPr>
              <a:t>extinction rate</a:t>
            </a:r>
            <a:endParaRPr lang="en-US" dirty="0">
              <a:effectLst/>
              <a:latin typeface="Helvetica" pitchFamily="2" charset="0"/>
            </a:endParaRPr>
          </a:p>
        </p:txBody>
      </p:sp>
      <p:cxnSp>
        <p:nvCxnSpPr>
          <p:cNvPr id="135" name="Straight Arrow Connector 134">
            <a:extLst>
              <a:ext uri="{FF2B5EF4-FFF2-40B4-BE49-F238E27FC236}">
                <a16:creationId xmlns:a16="http://schemas.microsoft.com/office/drawing/2014/main" id="{507D3B49-3D15-9041-B9B8-A896803F9179}"/>
              </a:ext>
            </a:extLst>
          </p:cNvPr>
          <p:cNvCxnSpPr>
            <a:cxnSpLocks/>
          </p:cNvCxnSpPr>
          <p:nvPr/>
        </p:nvCxnSpPr>
        <p:spPr>
          <a:xfrm flipV="1">
            <a:off x="2352365" y="365514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7C23AEA-B16D-67CD-9DB6-B660C8E6218B}"/>
              </a:ext>
            </a:extLst>
          </p:cNvPr>
          <p:cNvSpPr txBox="1"/>
          <p:nvPr/>
        </p:nvSpPr>
        <p:spPr>
          <a:xfrm>
            <a:off x="1158422" y="4260724"/>
            <a:ext cx="1781805" cy="769441"/>
          </a:xfrm>
          <a:prstGeom prst="rect">
            <a:avLst/>
          </a:prstGeom>
          <a:noFill/>
        </p:spPr>
        <p:txBody>
          <a:bodyPr wrap="square">
            <a:spAutoFit/>
          </a:bodyPr>
          <a:lstStyle/>
          <a:p>
            <a:r>
              <a:rPr lang="en-US" sz="2200" dirty="0">
                <a:latin typeface="Helvetica" pitchFamily="2" charset="0"/>
              </a:rPr>
              <a:t>colonization rate</a:t>
            </a:r>
            <a:endParaRPr lang="en-US" dirty="0">
              <a:effectLst/>
              <a:latin typeface="Helvetica" pitchFamily="2" charset="0"/>
            </a:endParaRPr>
          </a:p>
        </p:txBody>
      </p:sp>
      <p:sp>
        <p:nvSpPr>
          <p:cNvPr id="137" name="Right Brace 136">
            <a:extLst>
              <a:ext uri="{FF2B5EF4-FFF2-40B4-BE49-F238E27FC236}">
                <a16:creationId xmlns:a16="http://schemas.microsoft.com/office/drawing/2014/main" id="{0F442B1F-191F-2D81-B834-3C9705FB9912}"/>
              </a:ext>
            </a:extLst>
          </p:cNvPr>
          <p:cNvSpPr/>
          <p:nvPr/>
        </p:nvSpPr>
        <p:spPr>
          <a:xfrm rot="5400000">
            <a:off x="2701772" y="3815773"/>
            <a:ext cx="1107879" cy="86426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TextBox 137">
            <a:extLst>
              <a:ext uri="{FF2B5EF4-FFF2-40B4-BE49-F238E27FC236}">
                <a16:creationId xmlns:a16="http://schemas.microsoft.com/office/drawing/2014/main" id="{7A1B4DCC-AB33-A6B2-E900-80D26F3950EC}"/>
              </a:ext>
            </a:extLst>
          </p:cNvPr>
          <p:cNvSpPr txBox="1"/>
          <p:nvPr/>
        </p:nvSpPr>
        <p:spPr>
          <a:xfrm>
            <a:off x="2367221" y="4983717"/>
            <a:ext cx="1781805" cy="1107996"/>
          </a:xfrm>
          <a:prstGeom prst="rect">
            <a:avLst/>
          </a:prstGeom>
          <a:noFill/>
        </p:spPr>
        <p:txBody>
          <a:bodyPr wrap="square">
            <a:spAutoFit/>
          </a:bodyPr>
          <a:lstStyle/>
          <a:p>
            <a:r>
              <a:rPr lang="en-US" sz="2200" dirty="0">
                <a:latin typeface="Helvetica" pitchFamily="2" charset="0"/>
              </a:rPr>
              <a:t>proportion of unoccupied patches</a:t>
            </a:r>
            <a:endParaRPr lang="en-US" dirty="0">
              <a:effectLst/>
              <a:latin typeface="Helvetica" pitchFamily="2" charset="0"/>
            </a:endParaRPr>
          </a:p>
        </p:txBody>
      </p:sp>
      <p:sp>
        <p:nvSpPr>
          <p:cNvPr id="143" name="Title 1">
            <a:extLst>
              <a:ext uri="{FF2B5EF4-FFF2-40B4-BE49-F238E27FC236}">
                <a16:creationId xmlns:a16="http://schemas.microsoft.com/office/drawing/2014/main" id="{838D78E4-4049-A021-7E36-911EDDD3D4E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380644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D2B04F6E-2722-6363-3C30-B63574E11720}"/>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438998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69560BA-7294-D5B9-9656-077BD6DF20A6}"/>
              </a:ext>
            </a:extLst>
          </p:cNvPr>
          <p:cNvSpPr txBox="1">
            <a:spLocks/>
          </p:cNvSpPr>
          <p:nvPr/>
        </p:nvSpPr>
        <p:spPr>
          <a:xfrm>
            <a:off x="5799225" y="4670860"/>
            <a:ext cx="6306073" cy="129563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rate of colonization increases when more patches are vacant and decreases as they become occupied</a:t>
            </a:r>
          </a:p>
          <a:p>
            <a:pPr marL="0" indent="0">
              <a:buNone/>
            </a:pPr>
            <a:r>
              <a:rPr lang="en-US" dirty="0"/>
              <a:t>(s</a:t>
            </a:r>
            <a:r>
              <a:rPr lang="en-US" dirty="0">
                <a:latin typeface="+mn-lt"/>
              </a:rPr>
              <a:t>ubpopulations within </a:t>
            </a:r>
            <a:r>
              <a:rPr lang="en-US" dirty="0" err="1">
                <a:latin typeface="+mn-lt"/>
              </a:rPr>
              <a:t>Levins</a:t>
            </a:r>
            <a:r>
              <a:rPr lang="en-US" dirty="0">
                <a:latin typeface="+mn-lt"/>
              </a:rPr>
              <a:t>’ metapopulation model are unstructured)</a:t>
            </a:r>
            <a:endParaRPr lang="en-US" dirty="0"/>
          </a:p>
        </p:txBody>
      </p:sp>
      <p:sp>
        <p:nvSpPr>
          <p:cNvPr id="2" name="Title 1">
            <a:extLst>
              <a:ext uri="{FF2B5EF4-FFF2-40B4-BE49-F238E27FC236}">
                <a16:creationId xmlns:a16="http://schemas.microsoft.com/office/drawing/2014/main" id="{63E0FE11-7D87-B607-788E-C500DF22625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250190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20" name="Picture 19" descr="Map&#10;&#10;Description automatically generated">
            <a:extLst>
              <a:ext uri="{FF2B5EF4-FFF2-40B4-BE49-F238E27FC236}">
                <a16:creationId xmlns:a16="http://schemas.microsoft.com/office/drawing/2014/main" id="{CA227EC3-4EA8-5A60-77D1-6004A5A77921}"/>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21" name="TextBox 20">
            <a:extLst>
              <a:ext uri="{FF2B5EF4-FFF2-40B4-BE49-F238E27FC236}">
                <a16:creationId xmlns:a16="http://schemas.microsoft.com/office/drawing/2014/main" id="{529122D9-3E1F-EF32-EAE6-3DEC10679D14}"/>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23" name="Picture 22" descr="A person with a beard and glasses&#10;&#10;Description automatically generated with medium confidence">
            <a:extLst>
              <a:ext uri="{FF2B5EF4-FFF2-40B4-BE49-F238E27FC236}">
                <a16:creationId xmlns:a16="http://schemas.microsoft.com/office/drawing/2014/main" id="{F618C188-5604-D8BD-C485-C35A343CFB4D}"/>
              </a:ext>
            </a:extLst>
          </p:cNvPr>
          <p:cNvPicPr>
            <a:picLocks noChangeAspect="1"/>
          </p:cNvPicPr>
          <p:nvPr/>
        </p:nvPicPr>
        <p:blipFill>
          <a:blip r:embed="rId4"/>
          <a:stretch>
            <a:fillRect/>
          </a:stretch>
        </p:blipFill>
        <p:spPr>
          <a:xfrm>
            <a:off x="10012680" y="1"/>
            <a:ext cx="2179320" cy="2137208"/>
          </a:xfrm>
          <a:prstGeom prst="rect">
            <a:avLst/>
          </a:prstGeom>
        </p:spPr>
      </p:pic>
      <p:pic>
        <p:nvPicPr>
          <p:cNvPr id="24" name="Picture 2" descr="Glanville Fritillary (Melitaea cinxia) - JungleDragon">
            <a:extLst>
              <a:ext uri="{FF2B5EF4-FFF2-40B4-BE49-F238E27FC236}">
                <a16:creationId xmlns:a16="http://schemas.microsoft.com/office/drawing/2014/main" id="{321AB5CE-4DC2-50C1-BE60-91E7723EB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540" y="2053828"/>
            <a:ext cx="4191000" cy="275034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BF3029E-15FD-2B27-9D77-B347956DB32A}"/>
              </a:ext>
            </a:extLst>
          </p:cNvPr>
          <p:cNvSpPr txBox="1"/>
          <p:nvPr/>
        </p:nvSpPr>
        <p:spPr>
          <a:xfrm>
            <a:off x="5757422" y="4804172"/>
            <a:ext cx="3374636" cy="646331"/>
          </a:xfrm>
          <a:prstGeom prst="rect">
            <a:avLst/>
          </a:prstGeom>
          <a:noFill/>
        </p:spPr>
        <p:txBody>
          <a:bodyPr wrap="square" rtlCol="0">
            <a:spAutoFit/>
          </a:bodyPr>
          <a:lstStyle/>
          <a:p>
            <a:pPr algn="ctr"/>
            <a:r>
              <a:rPr lang="en-US" sz="1800" dirty="0">
                <a:solidFill>
                  <a:srgbClr val="3F3F3F"/>
                </a:solidFill>
                <a:effectLst/>
              </a:rPr>
              <a:t>Glanville fritillary butterfly </a:t>
            </a:r>
            <a:endParaRPr lang="en-US" sz="2400" dirty="0">
              <a:effectLst/>
            </a:endParaRPr>
          </a:p>
          <a:p>
            <a:pPr algn="ctr"/>
            <a:r>
              <a:rPr lang="en-US" sz="1800" i="1" dirty="0" err="1">
                <a:solidFill>
                  <a:srgbClr val="3F3F3F"/>
                </a:solidFill>
                <a:effectLst/>
              </a:rPr>
              <a:t>Melitaea</a:t>
            </a:r>
            <a:r>
              <a:rPr lang="en-US" sz="1800" i="1" dirty="0">
                <a:solidFill>
                  <a:srgbClr val="3F3F3F"/>
                </a:solidFill>
                <a:effectLst/>
              </a:rPr>
              <a:t> </a:t>
            </a:r>
            <a:r>
              <a:rPr lang="en-US" sz="1800" i="1" dirty="0" err="1">
                <a:solidFill>
                  <a:srgbClr val="3F3F3F"/>
                </a:solidFill>
                <a:effectLst/>
              </a:rPr>
              <a:t>cinxia</a:t>
            </a:r>
            <a:r>
              <a:rPr lang="en-US" sz="1800" i="1" dirty="0">
                <a:solidFill>
                  <a:srgbClr val="3F3F3F"/>
                </a:solidFill>
                <a:effectLst/>
              </a:rPr>
              <a:t> </a:t>
            </a:r>
            <a:endParaRPr lang="en-US" sz="2400" dirty="0">
              <a:effectLst/>
            </a:endParaRPr>
          </a:p>
        </p:txBody>
      </p:sp>
    </p:spTree>
    <p:extLst>
      <p:ext uri="{BB962C8B-B14F-4D97-AF65-F5344CB8AC3E}">
        <p14:creationId xmlns:p14="http://schemas.microsoft.com/office/powerpoint/2010/main" val="2621579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spTree>
    <p:extLst>
      <p:ext uri="{BB962C8B-B14F-4D97-AF65-F5344CB8AC3E}">
        <p14:creationId xmlns:p14="http://schemas.microsoft.com/office/powerpoint/2010/main" val="879409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cxnSp>
        <p:nvCxnSpPr>
          <p:cNvPr id="2" name="Straight Arrow Connector 1">
            <a:extLst>
              <a:ext uri="{FF2B5EF4-FFF2-40B4-BE49-F238E27FC236}">
                <a16:creationId xmlns:a16="http://schemas.microsoft.com/office/drawing/2014/main" id="{CC7E4281-27F2-649A-EE11-C646464140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F3D0FFF-1699-8B83-1C9F-79C19EFDD6AE}"/>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Tree>
    <p:extLst>
      <p:ext uri="{BB962C8B-B14F-4D97-AF65-F5344CB8AC3E}">
        <p14:creationId xmlns:p14="http://schemas.microsoft.com/office/powerpoint/2010/main" val="352994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63067-1731-3D7F-014C-4B48276C7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CFFEE-7552-1361-8B32-246FD40152BD}"/>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87A37F9F-F2FC-0DE9-7C1E-28FAA24547E4}"/>
              </a:ext>
            </a:extLst>
          </p:cNvPr>
          <p:cNvSpPr>
            <a:spLocks noGrp="1"/>
          </p:cNvSpPr>
          <p:nvPr>
            <p:ph type="subTitle" idx="1"/>
          </p:nvPr>
        </p:nvSpPr>
        <p:spPr/>
        <p:txBody>
          <a:bodyPr>
            <a:normAutofit/>
          </a:bodyPr>
          <a:lstStyle/>
          <a:p>
            <a:r>
              <a:rPr lang="en-US" dirty="0"/>
              <a:t>Week 7, Ecology Lecture 3</a:t>
            </a:r>
          </a:p>
          <a:p>
            <a:r>
              <a:rPr lang="en-US" dirty="0"/>
              <a:t>Cara Brook</a:t>
            </a:r>
          </a:p>
          <a:p>
            <a:r>
              <a:rPr lang="en-US" dirty="0"/>
              <a:t>February 13, 2024</a:t>
            </a:r>
          </a:p>
        </p:txBody>
      </p:sp>
    </p:spTree>
    <p:extLst>
      <p:ext uri="{BB962C8B-B14F-4D97-AF65-F5344CB8AC3E}">
        <p14:creationId xmlns:p14="http://schemas.microsoft.com/office/powerpoint/2010/main" val="2364495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D95CE0-FAF0-51B2-8934-01061A36C5C7}"/>
              </a:ext>
            </a:extLst>
          </p:cNvPr>
          <p:cNvPicPr>
            <a:picLocks noChangeAspect="1"/>
          </p:cNvPicPr>
          <p:nvPr/>
        </p:nvPicPr>
        <p:blipFill>
          <a:blip r:embed="rId3"/>
          <a:stretch>
            <a:fillRect/>
          </a:stretch>
        </p:blipFill>
        <p:spPr>
          <a:xfrm>
            <a:off x="2235970" y="5521387"/>
            <a:ext cx="1095999" cy="1252571"/>
          </a:xfrm>
          <a:prstGeom prst="rect">
            <a:avLst/>
          </a:prstGeom>
        </p:spPr>
      </p:pic>
      <p:pic>
        <p:nvPicPr>
          <p:cNvPr id="10" name="Picture 9">
            <a:extLst>
              <a:ext uri="{FF2B5EF4-FFF2-40B4-BE49-F238E27FC236}">
                <a16:creationId xmlns:a16="http://schemas.microsoft.com/office/drawing/2014/main" id="{32DF0FDD-E2CD-E4C9-072E-202E8F73194A}"/>
              </a:ext>
            </a:extLst>
          </p:cNvPr>
          <p:cNvPicPr>
            <a:picLocks noChangeAspect="1"/>
          </p:cNvPicPr>
          <p:nvPr/>
        </p:nvPicPr>
        <p:blipFill rotWithShape="1">
          <a:blip r:embed="rId4"/>
          <a:srcRect l="32778" t="-1" r="14896" b="-2353"/>
          <a:stretch/>
        </p:blipFill>
        <p:spPr>
          <a:xfrm>
            <a:off x="3328272" y="5708525"/>
            <a:ext cx="1096280" cy="1065433"/>
          </a:xfrm>
          <a:prstGeom prst="rect">
            <a:avLst/>
          </a:prstGeom>
        </p:spPr>
      </p:pic>
      <p:pic>
        <p:nvPicPr>
          <p:cNvPr id="11" name="Picture 10">
            <a:extLst>
              <a:ext uri="{FF2B5EF4-FFF2-40B4-BE49-F238E27FC236}">
                <a16:creationId xmlns:a16="http://schemas.microsoft.com/office/drawing/2014/main" id="{C8768429-F1D3-4F99-9360-DBF7D1C7F3F2}"/>
              </a:ext>
            </a:extLst>
          </p:cNvPr>
          <p:cNvPicPr>
            <a:picLocks noChangeAspect="1"/>
          </p:cNvPicPr>
          <p:nvPr/>
        </p:nvPicPr>
        <p:blipFill rotWithShape="1">
          <a:blip r:embed="rId5"/>
          <a:srcRect l="12734" t="12832" r="19239" b="38440"/>
          <a:stretch/>
        </p:blipFill>
        <p:spPr>
          <a:xfrm>
            <a:off x="4511024" y="5616597"/>
            <a:ext cx="1193354" cy="1145560"/>
          </a:xfrm>
          <a:prstGeom prst="rect">
            <a:avLst/>
          </a:prstGeom>
        </p:spPr>
      </p:pic>
      <p:pic>
        <p:nvPicPr>
          <p:cNvPr id="12" name="Picture 11">
            <a:extLst>
              <a:ext uri="{FF2B5EF4-FFF2-40B4-BE49-F238E27FC236}">
                <a16:creationId xmlns:a16="http://schemas.microsoft.com/office/drawing/2014/main" id="{F07E304A-630F-4661-3E98-6E48DFE4B125}"/>
              </a:ext>
            </a:extLst>
          </p:cNvPr>
          <p:cNvPicPr>
            <a:picLocks noChangeAspect="1"/>
          </p:cNvPicPr>
          <p:nvPr/>
        </p:nvPicPr>
        <p:blipFill rotWithShape="1">
          <a:blip r:embed="rId6"/>
          <a:srcRect t="-1" b="30077"/>
          <a:stretch/>
        </p:blipFill>
        <p:spPr>
          <a:xfrm>
            <a:off x="5781024" y="5588514"/>
            <a:ext cx="1231900" cy="1145560"/>
          </a:xfrm>
          <a:prstGeom prst="rect">
            <a:avLst/>
          </a:prstGeom>
        </p:spPr>
      </p:pic>
      <p:pic>
        <p:nvPicPr>
          <p:cNvPr id="13" name="Picture 12">
            <a:extLst>
              <a:ext uri="{FF2B5EF4-FFF2-40B4-BE49-F238E27FC236}">
                <a16:creationId xmlns:a16="http://schemas.microsoft.com/office/drawing/2014/main" id="{4F56A8BE-241C-36FB-86F0-5EF9B1E26E77}"/>
              </a:ext>
            </a:extLst>
          </p:cNvPr>
          <p:cNvPicPr>
            <a:picLocks noChangeAspect="1"/>
          </p:cNvPicPr>
          <p:nvPr/>
        </p:nvPicPr>
        <p:blipFill>
          <a:blip r:embed="rId7"/>
          <a:stretch>
            <a:fillRect/>
          </a:stretch>
        </p:blipFill>
        <p:spPr>
          <a:xfrm>
            <a:off x="7095444" y="5596672"/>
            <a:ext cx="1156097" cy="1156097"/>
          </a:xfrm>
          <a:prstGeom prst="rect">
            <a:avLst/>
          </a:prstGeom>
        </p:spPr>
      </p:pic>
      <p:pic>
        <p:nvPicPr>
          <p:cNvPr id="14" name="Picture 13">
            <a:extLst>
              <a:ext uri="{FF2B5EF4-FFF2-40B4-BE49-F238E27FC236}">
                <a16:creationId xmlns:a16="http://schemas.microsoft.com/office/drawing/2014/main" id="{40D9FC56-5199-4D80-3B83-632412D94999}"/>
              </a:ext>
            </a:extLst>
          </p:cNvPr>
          <p:cNvPicPr>
            <a:picLocks noChangeAspect="1"/>
          </p:cNvPicPr>
          <p:nvPr/>
        </p:nvPicPr>
        <p:blipFill rotWithShape="1">
          <a:blip r:embed="rId8"/>
          <a:srcRect l="69557" t="17543" r="19077" b="65631"/>
          <a:stretch/>
        </p:blipFill>
        <p:spPr>
          <a:xfrm>
            <a:off x="8381892" y="5575890"/>
            <a:ext cx="1156097" cy="1141105"/>
          </a:xfrm>
          <a:prstGeom prst="rect">
            <a:avLst/>
          </a:prstGeom>
        </p:spPr>
      </p:pic>
      <p:sp>
        <p:nvSpPr>
          <p:cNvPr id="15" name="TextBox 14">
            <a:extLst>
              <a:ext uri="{FF2B5EF4-FFF2-40B4-BE49-F238E27FC236}">
                <a16:creationId xmlns:a16="http://schemas.microsoft.com/office/drawing/2014/main" id="{39485B12-7541-235A-AC95-BD93983051AF}"/>
              </a:ext>
            </a:extLst>
          </p:cNvPr>
          <p:cNvSpPr txBox="1"/>
          <p:nvPr/>
        </p:nvSpPr>
        <p:spPr>
          <a:xfrm>
            <a:off x="3008627" y="5241420"/>
            <a:ext cx="1710139" cy="400110"/>
          </a:xfrm>
          <a:prstGeom prst="rect">
            <a:avLst/>
          </a:prstGeom>
          <a:noFill/>
        </p:spPr>
        <p:txBody>
          <a:bodyPr wrap="square" rtlCol="0">
            <a:spAutoFit/>
          </a:bodyPr>
          <a:lstStyle/>
          <a:p>
            <a:pPr algn="ctr"/>
            <a:r>
              <a:rPr lang="en-US" sz="1000" dirty="0">
                <a:cs typeface="Franklin Gothic Medium"/>
              </a:rPr>
              <a:t>Dr. Christopher Golden, Harvard University</a:t>
            </a:r>
          </a:p>
        </p:txBody>
      </p:sp>
      <p:sp>
        <p:nvSpPr>
          <p:cNvPr id="16" name="TextBox 15">
            <a:extLst>
              <a:ext uri="{FF2B5EF4-FFF2-40B4-BE49-F238E27FC236}">
                <a16:creationId xmlns:a16="http://schemas.microsoft.com/office/drawing/2014/main" id="{E25900DC-FEDB-462C-33E2-C99D755E7BEA}"/>
              </a:ext>
            </a:extLst>
          </p:cNvPr>
          <p:cNvSpPr txBox="1"/>
          <p:nvPr/>
        </p:nvSpPr>
        <p:spPr>
          <a:xfrm>
            <a:off x="4422259" y="5199856"/>
            <a:ext cx="1494267" cy="400110"/>
          </a:xfrm>
          <a:prstGeom prst="rect">
            <a:avLst/>
          </a:prstGeom>
          <a:noFill/>
        </p:spPr>
        <p:txBody>
          <a:bodyPr wrap="square" rtlCol="0">
            <a:spAutoFit/>
          </a:bodyPr>
          <a:lstStyle/>
          <a:p>
            <a:pPr algn="ctr"/>
            <a:r>
              <a:rPr lang="en-US" sz="1000" dirty="0">
                <a:cs typeface="Franklin Gothic Medium"/>
              </a:rPr>
              <a:t>Dr. James Herrera, </a:t>
            </a:r>
          </a:p>
          <a:p>
            <a:pPr algn="ctr"/>
            <a:r>
              <a:rPr lang="en-US" sz="1000" dirty="0">
                <a:cs typeface="Franklin Gothic Medium"/>
              </a:rPr>
              <a:t>Duke University</a:t>
            </a:r>
          </a:p>
        </p:txBody>
      </p:sp>
      <p:sp>
        <p:nvSpPr>
          <p:cNvPr id="17" name="TextBox 16">
            <a:extLst>
              <a:ext uri="{FF2B5EF4-FFF2-40B4-BE49-F238E27FC236}">
                <a16:creationId xmlns:a16="http://schemas.microsoft.com/office/drawing/2014/main" id="{EF79F920-B1DB-D4F6-3093-407051049357}"/>
              </a:ext>
            </a:extLst>
          </p:cNvPr>
          <p:cNvSpPr txBox="1"/>
          <p:nvPr/>
        </p:nvSpPr>
        <p:spPr>
          <a:xfrm>
            <a:off x="5712505" y="5176633"/>
            <a:ext cx="1494267" cy="400110"/>
          </a:xfrm>
          <a:prstGeom prst="rect">
            <a:avLst/>
          </a:prstGeom>
          <a:noFill/>
        </p:spPr>
        <p:txBody>
          <a:bodyPr wrap="square" rtlCol="0">
            <a:spAutoFit/>
          </a:bodyPr>
          <a:lstStyle/>
          <a:p>
            <a:pPr algn="ctr"/>
            <a:r>
              <a:rPr lang="en-US" sz="1000" dirty="0">
                <a:cs typeface="Franklin Gothic Medium"/>
              </a:rPr>
              <a:t>Dr. </a:t>
            </a:r>
            <a:r>
              <a:rPr lang="en-US" sz="1000" dirty="0" err="1">
                <a:cs typeface="Franklin Gothic Medium"/>
              </a:rPr>
              <a:t>Cortni</a:t>
            </a:r>
            <a:r>
              <a:rPr lang="en-US" sz="1000" dirty="0">
                <a:cs typeface="Franklin Gothic Medium"/>
              </a:rPr>
              <a:t> </a:t>
            </a:r>
            <a:r>
              <a:rPr lang="en-US" sz="1000" dirty="0" err="1">
                <a:cs typeface="Franklin Gothic Medium"/>
              </a:rPr>
              <a:t>Borgerson</a:t>
            </a:r>
            <a:r>
              <a:rPr lang="en-US" sz="1000" dirty="0">
                <a:cs typeface="Franklin Gothic Medium"/>
              </a:rPr>
              <a:t>, Montclair University</a:t>
            </a:r>
          </a:p>
        </p:txBody>
      </p:sp>
      <p:sp>
        <p:nvSpPr>
          <p:cNvPr id="18" name="TextBox 17">
            <a:extLst>
              <a:ext uri="{FF2B5EF4-FFF2-40B4-BE49-F238E27FC236}">
                <a16:creationId xmlns:a16="http://schemas.microsoft.com/office/drawing/2014/main" id="{1C4041C9-2D3C-58D6-D531-0EC5EB2D041F}"/>
              </a:ext>
            </a:extLst>
          </p:cNvPr>
          <p:cNvSpPr txBox="1"/>
          <p:nvPr/>
        </p:nvSpPr>
        <p:spPr>
          <a:xfrm>
            <a:off x="6968438" y="5169757"/>
            <a:ext cx="1494267" cy="400110"/>
          </a:xfrm>
          <a:prstGeom prst="rect">
            <a:avLst/>
          </a:prstGeom>
          <a:noFill/>
        </p:spPr>
        <p:txBody>
          <a:bodyPr wrap="square" rtlCol="0">
            <a:spAutoFit/>
          </a:bodyPr>
          <a:lstStyle/>
          <a:p>
            <a:pPr algn="ctr"/>
            <a:r>
              <a:rPr lang="en-US" sz="1000" dirty="0" err="1">
                <a:cs typeface="Franklin Gothic Medium"/>
              </a:rPr>
              <a:t>Hervet</a:t>
            </a:r>
            <a:r>
              <a:rPr lang="en-US" sz="1000" dirty="0">
                <a:cs typeface="Franklin Gothic Medium"/>
              </a:rPr>
              <a:t> </a:t>
            </a:r>
            <a:r>
              <a:rPr lang="en-US" sz="1000" dirty="0" err="1">
                <a:cs typeface="Franklin Gothic Medium"/>
              </a:rPr>
              <a:t>Randriamady</a:t>
            </a:r>
            <a:r>
              <a:rPr lang="en-US" sz="1000" dirty="0">
                <a:cs typeface="Franklin Gothic Medium"/>
              </a:rPr>
              <a:t>, Harvard University</a:t>
            </a:r>
          </a:p>
        </p:txBody>
      </p:sp>
      <p:sp>
        <p:nvSpPr>
          <p:cNvPr id="19" name="TextBox 18">
            <a:extLst>
              <a:ext uri="{FF2B5EF4-FFF2-40B4-BE49-F238E27FC236}">
                <a16:creationId xmlns:a16="http://schemas.microsoft.com/office/drawing/2014/main" id="{3D558C79-B9F2-B36C-A51D-82FEB4C89B5E}"/>
              </a:ext>
            </a:extLst>
          </p:cNvPr>
          <p:cNvSpPr txBox="1"/>
          <p:nvPr/>
        </p:nvSpPr>
        <p:spPr>
          <a:xfrm>
            <a:off x="7881174" y="5162804"/>
            <a:ext cx="2062125" cy="400110"/>
          </a:xfrm>
          <a:prstGeom prst="rect">
            <a:avLst/>
          </a:prstGeom>
          <a:noFill/>
        </p:spPr>
        <p:txBody>
          <a:bodyPr wrap="square" rtlCol="0">
            <a:spAutoFit/>
          </a:bodyPr>
          <a:lstStyle/>
          <a:p>
            <a:pPr algn="ctr"/>
            <a:r>
              <a:rPr lang="en-US" sz="1000" dirty="0"/>
              <a:t>B.J. Rodolph </a:t>
            </a:r>
          </a:p>
          <a:p>
            <a:pPr algn="ctr"/>
            <a:r>
              <a:rPr lang="en-US" sz="1000" dirty="0" err="1"/>
              <a:t>Rasolofoniaina</a:t>
            </a:r>
            <a:r>
              <a:rPr lang="en-US" sz="1000" dirty="0">
                <a:cs typeface="Franklin Gothic Medium"/>
              </a:rPr>
              <a:t>, MAHERY</a:t>
            </a:r>
          </a:p>
        </p:txBody>
      </p:sp>
      <p:pic>
        <p:nvPicPr>
          <p:cNvPr id="20" name="Picture 19">
            <a:extLst>
              <a:ext uri="{FF2B5EF4-FFF2-40B4-BE49-F238E27FC236}">
                <a16:creationId xmlns:a16="http://schemas.microsoft.com/office/drawing/2014/main" id="{B7C97A7C-47B0-0161-74B2-49347EE0AD90}"/>
              </a:ext>
            </a:extLst>
          </p:cNvPr>
          <p:cNvPicPr>
            <a:picLocks noChangeAspect="1"/>
          </p:cNvPicPr>
          <p:nvPr/>
        </p:nvPicPr>
        <p:blipFill>
          <a:blip r:embed="rId9"/>
          <a:stretch>
            <a:fillRect/>
          </a:stretch>
        </p:blipFill>
        <p:spPr>
          <a:xfrm>
            <a:off x="1632567" y="5447931"/>
            <a:ext cx="594069" cy="1165860"/>
          </a:xfrm>
          <a:prstGeom prst="rect">
            <a:avLst/>
          </a:prstGeom>
        </p:spPr>
      </p:pic>
      <p:sp>
        <p:nvSpPr>
          <p:cNvPr id="21" name="Oval 20">
            <a:extLst>
              <a:ext uri="{FF2B5EF4-FFF2-40B4-BE49-F238E27FC236}">
                <a16:creationId xmlns:a16="http://schemas.microsoft.com/office/drawing/2014/main" id="{E8E22687-BA1D-9E97-1EBF-DF0C67E19948}"/>
              </a:ext>
            </a:extLst>
          </p:cNvPr>
          <p:cNvSpPr/>
          <p:nvPr/>
        </p:nvSpPr>
        <p:spPr>
          <a:xfrm>
            <a:off x="2064075" y="5621269"/>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CAB7168-9AFA-0679-071E-CFAA1F9EF38E}"/>
              </a:ext>
            </a:extLst>
          </p:cNvPr>
          <p:cNvPicPr>
            <a:picLocks noChangeAspect="1"/>
          </p:cNvPicPr>
          <p:nvPr/>
        </p:nvPicPr>
        <p:blipFill rotWithShape="1">
          <a:blip r:embed="rId10"/>
          <a:srcRect l="24162" b="3685"/>
          <a:stretch/>
        </p:blipFill>
        <p:spPr>
          <a:xfrm>
            <a:off x="9682853" y="5588514"/>
            <a:ext cx="918511" cy="1166526"/>
          </a:xfrm>
          <a:prstGeom prst="rect">
            <a:avLst/>
          </a:prstGeom>
        </p:spPr>
      </p:pic>
      <p:sp>
        <p:nvSpPr>
          <p:cNvPr id="23" name="TextBox 22">
            <a:extLst>
              <a:ext uri="{FF2B5EF4-FFF2-40B4-BE49-F238E27FC236}">
                <a16:creationId xmlns:a16="http://schemas.microsoft.com/office/drawing/2014/main" id="{899C661F-8754-B92B-D806-789F595456F3}"/>
              </a:ext>
            </a:extLst>
          </p:cNvPr>
          <p:cNvSpPr txBox="1"/>
          <p:nvPr/>
        </p:nvSpPr>
        <p:spPr>
          <a:xfrm>
            <a:off x="9548645" y="5188404"/>
            <a:ext cx="1177413" cy="400110"/>
          </a:xfrm>
          <a:prstGeom prst="rect">
            <a:avLst/>
          </a:prstGeom>
          <a:noFill/>
        </p:spPr>
        <p:txBody>
          <a:bodyPr wrap="square" rtlCol="0">
            <a:spAutoFit/>
          </a:bodyPr>
          <a:lstStyle/>
          <a:p>
            <a:pPr algn="ctr"/>
            <a:r>
              <a:rPr lang="en-US" sz="1000" dirty="0"/>
              <a:t>Dr. Emma Fuller, Fractal Agriculture</a:t>
            </a:r>
            <a:endParaRPr lang="en-US" sz="1000" dirty="0">
              <a:cs typeface="Franklin Gothic Medium"/>
            </a:endParaRPr>
          </a:p>
        </p:txBody>
      </p:sp>
      <p:pic>
        <p:nvPicPr>
          <p:cNvPr id="28" name="Picture 27" descr="Graphical user interface, text, application&#10;&#10;Description automatically generated">
            <a:extLst>
              <a:ext uri="{FF2B5EF4-FFF2-40B4-BE49-F238E27FC236}">
                <a16:creationId xmlns:a16="http://schemas.microsoft.com/office/drawing/2014/main" id="{9F48932C-EC14-9C41-7339-1F2955E65E05}"/>
              </a:ext>
            </a:extLst>
          </p:cNvPr>
          <p:cNvPicPr>
            <a:picLocks noChangeAspect="1"/>
          </p:cNvPicPr>
          <p:nvPr/>
        </p:nvPicPr>
        <p:blipFill>
          <a:blip r:embed="rId11"/>
          <a:stretch>
            <a:fillRect/>
          </a:stretch>
        </p:blipFill>
        <p:spPr>
          <a:xfrm>
            <a:off x="2615557" y="1708552"/>
            <a:ext cx="6960885" cy="3076690"/>
          </a:xfrm>
          <a:prstGeom prst="rect">
            <a:avLst/>
          </a:prstGeom>
        </p:spPr>
      </p:pic>
      <p:sp>
        <p:nvSpPr>
          <p:cNvPr id="30" name="Title 1">
            <a:extLst>
              <a:ext uri="{FF2B5EF4-FFF2-40B4-BE49-F238E27FC236}">
                <a16:creationId xmlns:a16="http://schemas.microsoft.com/office/drawing/2014/main" id="{773320CC-F778-BE05-37B5-9C2F88DABD67}"/>
              </a:ext>
            </a:extLst>
          </p:cNvPr>
          <p:cNvSpPr>
            <a:spLocks noGrp="1"/>
          </p:cNvSpPr>
          <p:nvPr>
            <p:ph type="title"/>
          </p:nvPr>
        </p:nvSpPr>
        <p:spPr>
          <a:xfrm>
            <a:off x="907561" y="84042"/>
            <a:ext cx="10652760" cy="1325563"/>
          </a:xfrm>
        </p:spPr>
        <p:txBody>
          <a:bodyPr>
            <a:noAutofit/>
          </a:bodyPr>
          <a:lstStyle/>
          <a:p>
            <a:pPr algn="ctr"/>
            <a:r>
              <a:rPr lang="en-US" sz="3000" b="1" dirty="0">
                <a:solidFill>
                  <a:srgbClr val="C00000"/>
                </a:solidFill>
                <a:latin typeface="+mn-lt"/>
              </a:rPr>
              <a:t>Structured population</a:t>
            </a:r>
            <a:r>
              <a:rPr lang="en-US" sz="3000" dirty="0">
                <a:latin typeface="+mn-lt"/>
              </a:rPr>
              <a:t> models and </a:t>
            </a:r>
            <a:r>
              <a:rPr lang="en-US" sz="3000" b="1" dirty="0">
                <a:solidFill>
                  <a:srgbClr val="C00000"/>
                </a:solidFill>
                <a:latin typeface="+mn-lt"/>
              </a:rPr>
              <a:t>metapopulation models can be combined</a:t>
            </a:r>
            <a:r>
              <a:rPr lang="en-US" sz="3000" dirty="0">
                <a:latin typeface="+mn-lt"/>
              </a:rPr>
              <a:t>, depending on the data and question at hand</a:t>
            </a:r>
          </a:p>
        </p:txBody>
      </p:sp>
    </p:spTree>
    <p:extLst>
      <p:ext uri="{BB962C8B-B14F-4D97-AF65-F5344CB8AC3E}">
        <p14:creationId xmlns:p14="http://schemas.microsoft.com/office/powerpoint/2010/main" val="150909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5A9F38-8087-074C-BBEB-EA471D172ECF}"/>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416146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C0BA109B-09E4-82F8-8759-AF5B58A7E867}"/>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0C51B971-D9FB-AF45-CECF-845DCD97C1C1}"/>
              </a:ext>
            </a:extLst>
          </p:cNvPr>
          <p:cNvSpPr>
            <a:spLocks noGrp="1"/>
          </p:cNvSpPr>
          <p:nvPr>
            <p:ph idx="1"/>
          </p:nvPr>
        </p:nvSpPr>
        <p:spPr>
          <a:xfrm>
            <a:off x="1503680" y="1300090"/>
            <a:ext cx="6825685" cy="5635308"/>
          </a:xfrm>
        </p:spPr>
        <p:txBody>
          <a:bodyPr>
            <a:normAutofit/>
          </a:bodyPr>
          <a:lstStyle/>
          <a:p>
            <a:r>
              <a:rPr lang="en-US" sz="2400" dirty="0"/>
              <a:t>103 </a:t>
            </a:r>
            <a:r>
              <a:rPr lang="en-US" sz="2400" b="1" dirty="0">
                <a:solidFill>
                  <a:srgbClr val="C00000"/>
                </a:solidFill>
              </a:rPr>
              <a:t>extant</a:t>
            </a:r>
            <a:r>
              <a:rPr lang="en-US" sz="2400" dirty="0"/>
              <a:t> species of </a:t>
            </a:r>
            <a:r>
              <a:rPr lang="en-US" sz="2400" b="1" dirty="0">
                <a:solidFill>
                  <a:srgbClr val="C00000"/>
                </a:solidFill>
              </a:rPr>
              <a:t>lemur</a:t>
            </a:r>
          </a:p>
        </p:txBody>
      </p:sp>
    </p:spTree>
    <p:extLst>
      <p:ext uri="{BB962C8B-B14F-4D97-AF65-F5344CB8AC3E}">
        <p14:creationId xmlns:p14="http://schemas.microsoft.com/office/powerpoint/2010/main" val="3533677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9C7D2B8D-D446-7D41-61F5-DE265E13141A}"/>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t> </a:t>
            </a:r>
            <a:r>
              <a:rPr lang="en-US" sz="2400" b="1" dirty="0">
                <a:solidFill>
                  <a:srgbClr val="C00000"/>
                </a:solidFill>
              </a:rPr>
              <a:t>94%</a:t>
            </a:r>
            <a:r>
              <a:rPr lang="en-US" sz="2400" dirty="0"/>
              <a:t> under some </a:t>
            </a:r>
            <a:r>
              <a:rPr lang="en-US" sz="2400" b="1" dirty="0">
                <a:solidFill>
                  <a:srgbClr val="C00000"/>
                </a:solidFill>
              </a:rPr>
              <a:t>IUCN category of threat</a:t>
            </a:r>
          </a:p>
          <a:p>
            <a:pPr lvl="1">
              <a:buFontTx/>
              <a:buChar char="-"/>
            </a:pPr>
            <a:r>
              <a:rPr lang="en-US" sz="2200" dirty="0"/>
              <a:t>24 Critically Endangered </a:t>
            </a:r>
          </a:p>
          <a:p>
            <a:pPr lvl="1">
              <a:buFontTx/>
              <a:buChar char="-"/>
            </a:pPr>
            <a:r>
              <a:rPr lang="en-US" sz="2200" dirty="0"/>
              <a:t>49 Endangered</a:t>
            </a:r>
          </a:p>
          <a:p>
            <a:pPr lvl="1">
              <a:buFontTx/>
              <a:buChar char="-"/>
            </a:pPr>
            <a:r>
              <a:rPr lang="en-US" sz="2200" dirty="0"/>
              <a:t>20 Vulnerable</a:t>
            </a:r>
          </a:p>
          <a:p>
            <a:pPr lvl="1">
              <a:buFontTx/>
              <a:buChar char="-"/>
            </a:pPr>
            <a:r>
              <a:rPr lang="en-US" sz="2200" dirty="0"/>
              <a:t>3 Near Threatened </a:t>
            </a:r>
          </a:p>
          <a:p>
            <a:pPr lvl="1">
              <a:buFontTx/>
              <a:buChar char="-"/>
            </a:pPr>
            <a:r>
              <a:rPr lang="en-US" sz="2200" dirty="0"/>
              <a:t>3 Least Concern</a:t>
            </a:r>
          </a:p>
          <a:p>
            <a:pPr lvl="1">
              <a:buFontTx/>
              <a:buChar char="-"/>
            </a:pPr>
            <a:r>
              <a:rPr lang="en-US" sz="2200" dirty="0"/>
              <a:t>4 Data Deficient</a:t>
            </a:r>
          </a:p>
          <a:p>
            <a:r>
              <a:rPr lang="en-US" sz="2400" dirty="0"/>
              <a:t>The </a:t>
            </a:r>
            <a:r>
              <a:rPr lang="en-US" sz="2400" b="1" dirty="0">
                <a:solidFill>
                  <a:srgbClr val="C00000"/>
                </a:solidFill>
              </a:rPr>
              <a:t>most imperiled group of mammals </a:t>
            </a:r>
            <a:r>
              <a:rPr lang="en-US" sz="2400" dirty="0"/>
              <a:t>on earth</a:t>
            </a:r>
          </a:p>
        </p:txBody>
      </p:sp>
    </p:spTree>
    <p:extLst>
      <p:ext uri="{BB962C8B-B14F-4D97-AF65-F5344CB8AC3E}">
        <p14:creationId xmlns:p14="http://schemas.microsoft.com/office/powerpoint/2010/main" val="2254692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F5E009C1-29B3-796D-B4C4-16B907693419}"/>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t>Aimed to highlight what </a:t>
            </a:r>
            <a:r>
              <a:rPr lang="en-US" sz="2400" b="1" dirty="0">
                <a:solidFill>
                  <a:srgbClr val="C00000"/>
                </a:solidFill>
              </a:rPr>
              <a:t>quantitative population viability analysis</a:t>
            </a:r>
            <a:r>
              <a:rPr lang="en-US" sz="2400" dirty="0"/>
              <a:t> can add to conservation management and pinpoint data gaps</a:t>
            </a:r>
          </a:p>
        </p:txBody>
      </p:sp>
    </p:spTree>
    <p:extLst>
      <p:ext uri="{BB962C8B-B14F-4D97-AF65-F5344CB8AC3E}">
        <p14:creationId xmlns:p14="http://schemas.microsoft.com/office/powerpoint/2010/main" val="2330013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0554C647-15D2-B49B-3ED3-AD1FE1EB5E15}"/>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t>We collected seasonal </a:t>
            </a:r>
            <a:r>
              <a:rPr lang="en-US" sz="2400" b="1" dirty="0">
                <a:solidFill>
                  <a:srgbClr val="C00000"/>
                </a:solidFill>
              </a:rPr>
              <a:t>human household consumption </a:t>
            </a:r>
            <a:r>
              <a:rPr lang="en-US" sz="2400" dirty="0"/>
              <a:t>and </a:t>
            </a:r>
            <a:r>
              <a:rPr lang="en-US" sz="2400" b="1" dirty="0">
                <a:solidFill>
                  <a:srgbClr val="C00000"/>
                </a:solidFill>
              </a:rPr>
              <a:t>hunter offtake data</a:t>
            </a:r>
            <a:r>
              <a:rPr lang="en-US" sz="2400" dirty="0">
                <a:solidFill>
                  <a:srgbClr val="C00000"/>
                </a:solidFill>
              </a:rPr>
              <a:t> </a:t>
            </a:r>
            <a:r>
              <a:rPr lang="en-US" sz="2400" dirty="0"/>
              <a:t>from 1155 households in 52 villages on the Makira-</a:t>
            </a:r>
            <a:r>
              <a:rPr lang="en-US" sz="2400" dirty="0" err="1"/>
              <a:t>Masoala</a:t>
            </a:r>
            <a:r>
              <a:rPr lang="en-US" sz="2400" dirty="0"/>
              <a:t> peninsula</a:t>
            </a:r>
          </a:p>
        </p:txBody>
      </p:sp>
    </p:spTree>
    <p:extLst>
      <p:ext uri="{BB962C8B-B14F-4D97-AF65-F5344CB8AC3E}">
        <p14:creationId xmlns:p14="http://schemas.microsoft.com/office/powerpoint/2010/main" val="1881007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19" name="Content Placeholder 2">
            <a:extLst>
              <a:ext uri="{FF2B5EF4-FFF2-40B4-BE49-F238E27FC236}">
                <a16:creationId xmlns:a16="http://schemas.microsoft.com/office/drawing/2014/main" id="{440ACBB6-3FF3-224F-2118-6824E90A77C9}"/>
              </a:ext>
            </a:extLst>
          </p:cNvPr>
          <p:cNvSpPr txBox="1">
            <a:spLocks/>
          </p:cNvSpPr>
          <p:nvPr/>
        </p:nvSpPr>
        <p:spPr>
          <a:xfrm>
            <a:off x="1503680" y="1359724"/>
            <a:ext cx="7266662" cy="563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t>MAHERY conducted monthly </a:t>
            </a:r>
            <a:r>
              <a:rPr lang="en-US" sz="2400" b="1" dirty="0">
                <a:solidFill>
                  <a:srgbClr val="C00000"/>
                </a:solidFill>
              </a:rPr>
              <a:t>dietary recall interviews </a:t>
            </a:r>
            <a:r>
              <a:rPr lang="en-US" sz="2400" dirty="0"/>
              <a:t>for target taxa in households from </a:t>
            </a:r>
            <a:r>
              <a:rPr lang="en-US" sz="2400" b="1" dirty="0">
                <a:solidFill>
                  <a:srgbClr val="C00000"/>
                </a:solidFill>
              </a:rPr>
              <a:t>2005-2013</a:t>
            </a:r>
          </a:p>
        </p:txBody>
      </p:sp>
    </p:spTree>
    <p:extLst>
      <p:ext uri="{BB962C8B-B14F-4D97-AF65-F5344CB8AC3E}">
        <p14:creationId xmlns:p14="http://schemas.microsoft.com/office/powerpoint/2010/main" val="945046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8F6E86C1-06DC-7D08-4EB9-ECA1F93CD30D}"/>
              </a:ext>
            </a:extLst>
          </p:cNvPr>
          <p:cNvSpPr>
            <a:spLocks noGrp="1"/>
          </p:cNvSpPr>
          <p:nvPr>
            <p:ph idx="1"/>
          </p:nvPr>
        </p:nvSpPr>
        <p:spPr>
          <a:xfrm>
            <a:off x="1503680" y="1330570"/>
            <a:ext cx="7266662"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solidFill>
                  <a:schemeClr val="bg1">
                    <a:lumMod val="65000"/>
                  </a:schemeClr>
                </a:solidFill>
              </a:rPr>
              <a:t>MAHERY conducted monthly </a:t>
            </a:r>
            <a:r>
              <a:rPr lang="en-US" sz="2400" b="1" dirty="0">
                <a:solidFill>
                  <a:schemeClr val="bg1">
                    <a:lumMod val="65000"/>
                  </a:schemeClr>
                </a:solidFill>
              </a:rPr>
              <a:t>dietary recall interviews </a:t>
            </a:r>
            <a:r>
              <a:rPr lang="en-US" sz="2400" dirty="0">
                <a:solidFill>
                  <a:schemeClr val="bg1">
                    <a:lumMod val="65000"/>
                  </a:schemeClr>
                </a:solidFill>
              </a:rPr>
              <a:t>for target taxa in households from 2005-2013</a:t>
            </a:r>
          </a:p>
          <a:p>
            <a:r>
              <a:rPr lang="en-US" sz="2400" dirty="0"/>
              <a:t>Local hunters from one village outfitted with </a:t>
            </a:r>
            <a:r>
              <a:rPr lang="en-US" sz="2400" b="1" dirty="0">
                <a:solidFill>
                  <a:srgbClr val="C00000"/>
                </a:solidFill>
              </a:rPr>
              <a:t>diaries to record harvested species</a:t>
            </a:r>
          </a:p>
        </p:txBody>
      </p:sp>
    </p:spTree>
    <p:extLst>
      <p:ext uri="{BB962C8B-B14F-4D97-AF65-F5344CB8AC3E}">
        <p14:creationId xmlns:p14="http://schemas.microsoft.com/office/powerpoint/2010/main" val="1163861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708538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5" name="Rectangle 4">
            <a:extLst>
              <a:ext uri="{FF2B5EF4-FFF2-40B4-BE49-F238E27FC236}">
                <a16:creationId xmlns:a16="http://schemas.microsoft.com/office/drawing/2014/main" id="{8A4E32EB-3F5B-1181-4695-6A548990AC08}"/>
              </a:ext>
            </a:extLst>
          </p:cNvPr>
          <p:cNvSpPr/>
          <p:nvPr/>
        </p:nvSpPr>
        <p:spPr>
          <a:xfrm>
            <a:off x="2720408" y="22108"/>
            <a:ext cx="1137092" cy="666398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6" name="Rectangle 5">
            <a:extLst>
              <a:ext uri="{FF2B5EF4-FFF2-40B4-BE49-F238E27FC236}">
                <a16:creationId xmlns:a16="http://schemas.microsoft.com/office/drawing/2014/main" id="{EA9303E8-8AAD-C5D3-EA98-3FB5900D6B1A}"/>
              </a:ext>
            </a:extLst>
          </p:cNvPr>
          <p:cNvSpPr/>
          <p:nvPr/>
        </p:nvSpPr>
        <p:spPr>
          <a:xfrm>
            <a:off x="7158494" y="2463961"/>
            <a:ext cx="2122844" cy="3782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192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207680B0-36B4-78D9-29BA-D52D78CA50B8}"/>
              </a:ext>
            </a:extLst>
          </p:cNvPr>
          <p:cNvSpPr/>
          <p:nvPr/>
        </p:nvSpPr>
        <p:spPr>
          <a:xfrm>
            <a:off x="444230" y="1108955"/>
            <a:ext cx="11303540" cy="5690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326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6" name="Rectangle 5">
            <a:extLst>
              <a:ext uri="{FF2B5EF4-FFF2-40B4-BE49-F238E27FC236}">
                <a16:creationId xmlns:a16="http://schemas.microsoft.com/office/drawing/2014/main" id="{EA9303E8-8AAD-C5D3-EA98-3FB5900D6B1A}"/>
              </a:ext>
            </a:extLst>
          </p:cNvPr>
          <p:cNvSpPr/>
          <p:nvPr/>
        </p:nvSpPr>
        <p:spPr>
          <a:xfrm>
            <a:off x="7158494" y="4182997"/>
            <a:ext cx="2122844" cy="2063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8" name="Rectangle 177">
            <a:extLst>
              <a:ext uri="{FF2B5EF4-FFF2-40B4-BE49-F238E27FC236}">
                <a16:creationId xmlns:a16="http://schemas.microsoft.com/office/drawing/2014/main" id="{1F4C717A-A5F3-95FC-94DF-381E70BA323F}"/>
              </a:ext>
            </a:extLst>
          </p:cNvPr>
          <p:cNvSpPr/>
          <p:nvPr/>
        </p:nvSpPr>
        <p:spPr>
          <a:xfrm>
            <a:off x="5172813" y="0"/>
            <a:ext cx="1357733" cy="668021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086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9" name="Rectangle 178">
            <a:extLst>
              <a:ext uri="{FF2B5EF4-FFF2-40B4-BE49-F238E27FC236}">
                <a16:creationId xmlns:a16="http://schemas.microsoft.com/office/drawing/2014/main" id="{512E1535-8999-C0B2-5820-C8F109A296E4}"/>
              </a:ext>
            </a:extLst>
          </p:cNvPr>
          <p:cNvSpPr/>
          <p:nvPr/>
        </p:nvSpPr>
        <p:spPr>
          <a:xfrm>
            <a:off x="1544310" y="4258378"/>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EE676B3A-CC9C-223F-D8F9-B34282DD5823}"/>
              </a:ext>
            </a:extLst>
          </p:cNvPr>
          <p:cNvSpPr/>
          <p:nvPr/>
        </p:nvSpPr>
        <p:spPr>
          <a:xfrm>
            <a:off x="1544309" y="6060089"/>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60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3" name="TextBox 22">
            <a:extLst>
              <a:ext uri="{FF2B5EF4-FFF2-40B4-BE49-F238E27FC236}">
                <a16:creationId xmlns:a16="http://schemas.microsoft.com/office/drawing/2014/main" id="{B38F4564-E7A7-0B4F-BBB9-FBE71B877E13}"/>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3774199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721675A-CF47-CE43-8A75-99EE460713B0}"/>
              </a:ext>
            </a:extLst>
          </p:cNvPr>
          <p:cNvGrpSpPr/>
          <p:nvPr/>
        </p:nvGrpSpPr>
        <p:grpSpPr>
          <a:xfrm>
            <a:off x="3934366" y="2242634"/>
            <a:ext cx="5125782" cy="2206883"/>
            <a:chOff x="2399744" y="1486637"/>
            <a:chExt cx="5125782" cy="2206883"/>
          </a:xfrm>
        </p:grpSpPr>
        <p:sp>
          <p:nvSpPr>
            <p:cNvPr id="12" name="Rectangle 11">
              <a:extLst>
                <a:ext uri="{FF2B5EF4-FFF2-40B4-BE49-F238E27FC236}">
                  <a16:creationId xmlns:a16="http://schemas.microsoft.com/office/drawing/2014/main" id="{B6545A04-4FCF-A140-BB17-76D28D5A1F2F}"/>
                </a:ext>
              </a:extLst>
            </p:cNvPr>
            <p:cNvSpPr/>
            <p:nvPr/>
          </p:nvSpPr>
          <p:spPr>
            <a:xfrm>
              <a:off x="2399744" y="2368004"/>
              <a:ext cx="1169233" cy="1083758"/>
            </a:xfrm>
            <a:prstGeom prst="rect">
              <a:avLst/>
            </a:prstGeom>
            <a:solidFill>
              <a:srgbClr val="FF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Juveniles</a:t>
              </a:r>
            </a:p>
          </p:txBody>
        </p:sp>
        <p:sp>
          <p:nvSpPr>
            <p:cNvPr id="16" name="Rectangle 15">
              <a:extLst>
                <a:ext uri="{FF2B5EF4-FFF2-40B4-BE49-F238E27FC236}">
                  <a16:creationId xmlns:a16="http://schemas.microsoft.com/office/drawing/2014/main" id="{8F22869E-9ED4-4E43-AC93-11406FEDCCC9}"/>
                </a:ext>
              </a:extLst>
            </p:cNvPr>
            <p:cNvSpPr/>
            <p:nvPr/>
          </p:nvSpPr>
          <p:spPr>
            <a:xfrm>
              <a:off x="5233129" y="2313100"/>
              <a:ext cx="1169233" cy="110342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17" name="Straight Arrow Connector 16">
              <a:extLst>
                <a:ext uri="{FF2B5EF4-FFF2-40B4-BE49-F238E27FC236}">
                  <a16:creationId xmlns:a16="http://schemas.microsoft.com/office/drawing/2014/main" id="{5570D3C9-A1E4-8748-8623-9DEAE155C962}"/>
                </a:ext>
              </a:extLst>
            </p:cNvPr>
            <p:cNvCxnSpPr>
              <a:cxnSpLocks/>
            </p:cNvCxnSpPr>
            <p:nvPr/>
          </p:nvCxnSpPr>
          <p:spPr>
            <a:xfrm>
              <a:off x="3683645" y="2864810"/>
              <a:ext cx="145954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1069B6A-2A09-DE42-954D-9BB6E38D200E}"/>
                </a:ext>
              </a:extLst>
            </p:cNvPr>
            <p:cNvCxnSpPr>
              <a:cxnSpLocks/>
              <a:stCxn id="16" idx="0"/>
              <a:endCxn id="12" idx="0"/>
            </p:cNvCxnSpPr>
            <p:nvPr/>
          </p:nvCxnSpPr>
          <p:spPr>
            <a:xfrm rot="16200000" flipH="1" flipV="1">
              <a:off x="4373602" y="923859"/>
              <a:ext cx="54904" cy="2833385"/>
            </a:xfrm>
            <a:prstGeom prst="curvedConnector3">
              <a:avLst>
                <a:gd name="adj1" fmla="val -161767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FAD2332-B27E-0343-9DD8-88A4DC6382A2}"/>
                </a:ext>
              </a:extLst>
            </p:cNvPr>
            <p:cNvSpPr/>
            <p:nvPr/>
          </p:nvSpPr>
          <p:spPr>
            <a:xfrm>
              <a:off x="4002393" y="1486637"/>
              <a:ext cx="728084" cy="646331"/>
            </a:xfrm>
            <a:prstGeom prst="rect">
              <a:avLst/>
            </a:prstGeom>
          </p:spPr>
          <p:txBody>
            <a:bodyPr wrap="none">
              <a:spAutoFit/>
            </a:bodyPr>
            <a:lstStyle/>
            <a:p>
              <a:pPr algn="ctr"/>
              <a:r>
                <a:rPr lang="en-US" dirty="0">
                  <a:solidFill>
                    <a:srgbClr val="000000"/>
                  </a:solidFill>
                  <a:cs typeface="Gill Sans" panose="020B0502020104020203" pitchFamily="34" charset="-79"/>
                </a:rPr>
                <a:t>births</a:t>
              </a:r>
            </a:p>
            <a:p>
              <a:pPr algn="ctr"/>
              <a:r>
                <a:rPr lang="en-US" dirty="0">
                  <a:solidFill>
                    <a:srgbClr val="000000"/>
                  </a:solidFill>
                  <a:cs typeface="Gill Sans" panose="020B0502020104020203" pitchFamily="34" charset="-79"/>
                </a:rPr>
                <a:t>(</a:t>
              </a:r>
              <a:r>
                <a:rPr lang="en-US" dirty="0">
                  <a:solidFill>
                    <a:srgbClr val="C00000"/>
                  </a:solidFill>
                  <a:cs typeface="Gill Sans" panose="020B0502020104020203" pitchFamily="34" charset="-79"/>
                </a:rPr>
                <a:t>F</a:t>
              </a:r>
              <a:r>
                <a:rPr lang="en-US" baseline="-25000" dirty="0">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sp>
          <p:nvSpPr>
            <p:cNvPr id="20" name="Rectangle 19">
              <a:extLst>
                <a:ext uri="{FF2B5EF4-FFF2-40B4-BE49-F238E27FC236}">
                  <a16:creationId xmlns:a16="http://schemas.microsoft.com/office/drawing/2014/main" id="{C98C04C6-979F-C949-9B04-BBE9276B01E7}"/>
                </a:ext>
              </a:extLst>
            </p:cNvPr>
            <p:cNvSpPr/>
            <p:nvPr/>
          </p:nvSpPr>
          <p:spPr>
            <a:xfrm>
              <a:off x="3587193" y="2495683"/>
              <a:ext cx="1689565" cy="1000274"/>
            </a:xfrm>
            <a:prstGeom prst="rect">
              <a:avLst/>
            </a:prstGeom>
          </p:spPr>
          <p:txBody>
            <a:bodyPr wrap="none">
              <a:spAutoFit/>
            </a:bodyPr>
            <a:lstStyle/>
            <a:p>
              <a:pPr algn="ctr"/>
              <a:r>
                <a:rPr lang="en-US" dirty="0">
                  <a:solidFill>
                    <a:srgbClr val="000000"/>
                  </a:solidFill>
                  <a:cs typeface="Gill Sans" panose="020B0502020104020203" pitchFamily="34" charset="-79"/>
                </a:rPr>
                <a:t>juvenile survival</a:t>
              </a:r>
            </a:p>
            <a:p>
              <a:pPr algn="ctr"/>
              <a:endParaRPr lang="en-US" sz="500" dirty="0">
                <a:solidFill>
                  <a:srgbClr val="000000"/>
                </a:solidFill>
                <a:cs typeface="Gill Sans" panose="020B0502020104020203" pitchFamily="34" charset="-79"/>
              </a:endParaRPr>
            </a:p>
            <a:p>
              <a:pPr algn="ctr"/>
              <a:r>
                <a:rPr lang="en-US" dirty="0">
                  <a:solidFill>
                    <a:srgbClr val="000000"/>
                  </a:solidFill>
                  <a:cs typeface="Gill Sans" panose="020B0502020104020203" pitchFamily="34" charset="-79"/>
                </a:rPr>
                <a:t> &amp; aging</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J</a:t>
              </a:r>
              <a:r>
                <a:rPr lang="en-US" dirty="0">
                  <a:solidFill>
                    <a:srgbClr val="000000"/>
                  </a:solidFill>
                  <a:cs typeface="Gill Sans" panose="020B0502020104020203" pitchFamily="34" charset="-79"/>
                </a:rPr>
                <a:t>)</a:t>
              </a:r>
            </a:p>
          </p:txBody>
        </p:sp>
        <p:cxnSp>
          <p:nvCxnSpPr>
            <p:cNvPr id="21" name="Curved Connector 20">
              <a:extLst>
                <a:ext uri="{FF2B5EF4-FFF2-40B4-BE49-F238E27FC236}">
                  <a16:creationId xmlns:a16="http://schemas.microsoft.com/office/drawing/2014/main" id="{D20D370A-1C46-5944-82D7-1800BD819F7A}"/>
                </a:ext>
              </a:extLst>
            </p:cNvPr>
            <p:cNvCxnSpPr>
              <a:cxnSpLocks/>
            </p:cNvCxnSpPr>
            <p:nvPr/>
          </p:nvCxnSpPr>
          <p:spPr>
            <a:xfrm rot="5400000" flipH="1" flipV="1">
              <a:off x="5834199" y="2860837"/>
              <a:ext cx="551710" cy="584616"/>
            </a:xfrm>
            <a:prstGeom prst="curvedConnector4">
              <a:avLst>
                <a:gd name="adj1" fmla="val -41435"/>
                <a:gd name="adj2" fmla="val 13910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95D795F-C8E8-964A-BC2A-779B67E74793}"/>
                </a:ext>
              </a:extLst>
            </p:cNvPr>
            <p:cNvSpPr/>
            <p:nvPr/>
          </p:nvSpPr>
          <p:spPr>
            <a:xfrm>
              <a:off x="6625600" y="2770190"/>
              <a:ext cx="899926" cy="923330"/>
            </a:xfrm>
            <a:prstGeom prst="rect">
              <a:avLst/>
            </a:prstGeom>
          </p:spPr>
          <p:txBody>
            <a:bodyPr wrap="none">
              <a:spAutoFit/>
            </a:bodyPr>
            <a:lstStyle/>
            <a:p>
              <a:pPr algn="ctr"/>
              <a:r>
                <a:rPr lang="en-US" dirty="0">
                  <a:solidFill>
                    <a:srgbClr val="000000"/>
                  </a:solidFill>
                  <a:cs typeface="Gill Sans" panose="020B0502020104020203" pitchFamily="34" charset="-79"/>
                </a:rPr>
                <a:t>adult </a:t>
              </a:r>
            </a:p>
            <a:p>
              <a:pPr algn="ctr"/>
              <a:r>
                <a:rPr lang="en-US" dirty="0">
                  <a:solidFill>
                    <a:srgbClr val="000000"/>
                  </a:solidFill>
                  <a:cs typeface="Gill Sans" panose="020B0502020104020203" pitchFamily="34" charset="-79"/>
                </a:rPr>
                <a:t>survival</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grpSp>
      <p:sp>
        <p:nvSpPr>
          <p:cNvPr id="14" name="Rectangle 13">
            <a:extLst>
              <a:ext uri="{FF2B5EF4-FFF2-40B4-BE49-F238E27FC236}">
                <a16:creationId xmlns:a16="http://schemas.microsoft.com/office/drawing/2014/main" id="{278B3EE1-54E2-7E4C-87CB-B04DE06D31D1}"/>
              </a:ext>
            </a:extLst>
          </p:cNvPr>
          <p:cNvSpPr/>
          <p:nvPr/>
        </p:nvSpPr>
        <p:spPr>
          <a:xfrm>
            <a:off x="64456" y="5380672"/>
            <a:ext cx="5153811" cy="1477328"/>
          </a:xfrm>
          <a:prstGeom prst="rect">
            <a:avLst/>
          </a:prstGeom>
        </p:spPr>
        <p:txBody>
          <a:bodyPr wrap="square">
            <a:spAutoFit/>
          </a:bodyPr>
          <a:lstStyle/>
          <a:p>
            <a:r>
              <a:rPr lang="en-US" b="1" dirty="0"/>
              <a:t>Assumptions:</a:t>
            </a:r>
          </a:p>
          <a:p>
            <a:pPr marL="285750" indent="-285750">
              <a:buFontTx/>
              <a:buChar char="-"/>
            </a:pPr>
            <a:r>
              <a:rPr lang="en-US" dirty="0"/>
              <a:t> </a:t>
            </a:r>
            <a:r>
              <a:rPr lang="en-US" b="1" dirty="0">
                <a:solidFill>
                  <a:srgbClr val="C00000"/>
                </a:solidFill>
              </a:rPr>
              <a:t>Time-steps in units of Interbirth Intervals (IBI)</a:t>
            </a:r>
          </a:p>
          <a:p>
            <a:pPr marL="285750" indent="-285750">
              <a:buFontTx/>
              <a:buChar char="-"/>
            </a:pPr>
            <a:r>
              <a:rPr lang="en-US" dirty="0"/>
              <a:t>Model only females</a:t>
            </a:r>
          </a:p>
          <a:p>
            <a:pPr marL="285750" indent="-285750">
              <a:buFontTx/>
              <a:buChar char="-"/>
            </a:pPr>
            <a:r>
              <a:rPr lang="en-US" dirty="0"/>
              <a:t>Stable age structure</a:t>
            </a:r>
          </a:p>
          <a:p>
            <a:pPr marL="285750" indent="-285750">
              <a:buFontTx/>
              <a:buChar char="-"/>
            </a:pPr>
            <a:r>
              <a:rPr lang="en-US" dirty="0"/>
              <a:t>F</a:t>
            </a:r>
            <a:r>
              <a:rPr lang="en-US" baseline="-25000" dirty="0"/>
              <a:t>A</a:t>
            </a:r>
            <a:r>
              <a:rPr lang="en-US" dirty="0"/>
              <a:t> parameters derived from the literature</a:t>
            </a:r>
          </a:p>
        </p:txBody>
      </p:sp>
      <p:sp>
        <p:nvSpPr>
          <p:cNvPr id="26" name="Title 1">
            <a:extLst>
              <a:ext uri="{FF2B5EF4-FFF2-40B4-BE49-F238E27FC236}">
                <a16:creationId xmlns:a16="http://schemas.microsoft.com/office/drawing/2014/main" id="{1223928C-FB00-B447-B438-2F4068B5F54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 name="TextBox 1">
            <a:extLst>
              <a:ext uri="{FF2B5EF4-FFF2-40B4-BE49-F238E27FC236}">
                <a16:creationId xmlns:a16="http://schemas.microsoft.com/office/drawing/2014/main" id="{2BAC3993-AAE9-2755-8F48-D8FCC8491998}"/>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826468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E95BBEC-10B8-BF42-94EB-22E55DC4DCE4}"/>
              </a:ext>
            </a:extLst>
          </p:cNvPr>
          <p:cNvPicPr>
            <a:picLocks noChangeAspect="1"/>
          </p:cNvPicPr>
          <p:nvPr/>
        </p:nvPicPr>
        <p:blipFill rotWithShape="1">
          <a:blip r:embed="rId3"/>
          <a:srcRect l="35556" t="11348" r="26250" b="70691"/>
          <a:stretch/>
        </p:blipFill>
        <p:spPr>
          <a:xfrm>
            <a:off x="4672457" y="1410291"/>
            <a:ext cx="3492500" cy="1027682"/>
          </a:xfrm>
          <a:prstGeom prst="rect">
            <a:avLst/>
          </a:prstGeom>
        </p:spPr>
      </p:pic>
      <p:sp>
        <p:nvSpPr>
          <p:cNvPr id="33" name="Rectangle 32">
            <a:extLst>
              <a:ext uri="{FF2B5EF4-FFF2-40B4-BE49-F238E27FC236}">
                <a16:creationId xmlns:a16="http://schemas.microsoft.com/office/drawing/2014/main" id="{74E4A503-F319-2C47-851A-A1ADF0505A99}"/>
              </a:ext>
            </a:extLst>
          </p:cNvPr>
          <p:cNvSpPr/>
          <p:nvPr/>
        </p:nvSpPr>
        <p:spPr>
          <a:xfrm>
            <a:off x="1560565" y="1534727"/>
            <a:ext cx="3185021" cy="707886"/>
          </a:xfrm>
          <a:prstGeom prst="rect">
            <a:avLst/>
          </a:prstGeom>
        </p:spPr>
        <p:txBody>
          <a:bodyPr wrap="square">
            <a:spAutoFit/>
          </a:bodyPr>
          <a:lstStyle/>
          <a:p>
            <a:pPr algn="ctr"/>
            <a:r>
              <a:rPr lang="en-US" sz="2000" b="1" i="1" dirty="0">
                <a:solidFill>
                  <a:srgbClr val="C00000"/>
                </a:solidFill>
              </a:rPr>
              <a:t>N</a:t>
            </a:r>
            <a:r>
              <a:rPr lang="en-US" sz="2000" i="1" dirty="0"/>
              <a:t> = population vector </a:t>
            </a:r>
          </a:p>
          <a:p>
            <a:pPr algn="ctr"/>
            <a:r>
              <a:rPr lang="en-US" sz="2000" i="1" dirty="0"/>
              <a:t> </a:t>
            </a:r>
            <a:r>
              <a:rPr lang="en-US" sz="2000" b="1" i="1" dirty="0">
                <a:solidFill>
                  <a:srgbClr val="C00000"/>
                </a:solidFill>
              </a:rPr>
              <a:t>A</a:t>
            </a:r>
            <a:r>
              <a:rPr lang="en-US" sz="2000" i="1" dirty="0"/>
              <a:t> = transition matrix</a:t>
            </a:r>
          </a:p>
        </p:txBody>
      </p:sp>
      <p:grpSp>
        <p:nvGrpSpPr>
          <p:cNvPr id="34" name="Group 33">
            <a:extLst>
              <a:ext uri="{FF2B5EF4-FFF2-40B4-BE49-F238E27FC236}">
                <a16:creationId xmlns:a16="http://schemas.microsoft.com/office/drawing/2014/main" id="{5CF20136-4C3F-6440-BF89-4DDF85123744}"/>
              </a:ext>
            </a:extLst>
          </p:cNvPr>
          <p:cNvGrpSpPr/>
          <p:nvPr/>
        </p:nvGrpSpPr>
        <p:grpSpPr>
          <a:xfrm>
            <a:off x="1763609" y="2249817"/>
            <a:ext cx="8664782" cy="2736048"/>
            <a:chOff x="178717" y="3104257"/>
            <a:chExt cx="8664782" cy="2736048"/>
          </a:xfrm>
        </p:grpSpPr>
        <p:pic>
          <p:nvPicPr>
            <p:cNvPr id="35" name="Picture 34">
              <a:extLst>
                <a:ext uri="{FF2B5EF4-FFF2-40B4-BE49-F238E27FC236}">
                  <a16:creationId xmlns:a16="http://schemas.microsoft.com/office/drawing/2014/main" id="{92513AAE-9DD0-1342-A4D8-5E08780786C1}"/>
                </a:ext>
              </a:extLst>
            </p:cNvPr>
            <p:cNvPicPr>
              <a:picLocks noChangeAspect="1"/>
            </p:cNvPicPr>
            <p:nvPr/>
          </p:nvPicPr>
          <p:blipFill rotWithShape="1">
            <a:blip r:embed="rId4"/>
            <a:srcRect l="7840" r="4522"/>
            <a:stretch/>
          </p:blipFill>
          <p:spPr>
            <a:xfrm>
              <a:off x="178717" y="3104257"/>
              <a:ext cx="8664782" cy="2736048"/>
            </a:xfrm>
            <a:prstGeom prst="rect">
              <a:avLst/>
            </a:prstGeom>
          </p:spPr>
        </p:pic>
        <p:sp>
          <p:nvSpPr>
            <p:cNvPr id="36" name="Rectangle 35">
              <a:extLst>
                <a:ext uri="{FF2B5EF4-FFF2-40B4-BE49-F238E27FC236}">
                  <a16:creationId xmlns:a16="http://schemas.microsoft.com/office/drawing/2014/main" id="{F19E4D37-5BB8-DF42-8708-9C5839AB0974}"/>
                </a:ext>
              </a:extLst>
            </p:cNvPr>
            <p:cNvSpPr/>
            <p:nvPr/>
          </p:nvSpPr>
          <p:spPr>
            <a:xfrm>
              <a:off x="5037269" y="3255657"/>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A</a:t>
              </a:r>
            </a:p>
          </p:txBody>
        </p:sp>
        <p:sp>
          <p:nvSpPr>
            <p:cNvPr id="37" name="Rectangle 36">
              <a:extLst>
                <a:ext uri="{FF2B5EF4-FFF2-40B4-BE49-F238E27FC236}">
                  <a16:creationId xmlns:a16="http://schemas.microsoft.com/office/drawing/2014/main" id="{C4A2D7D3-9653-C142-A965-EECAAF5B57FC}"/>
                </a:ext>
              </a:extLst>
            </p:cNvPr>
            <p:cNvSpPr/>
            <p:nvPr/>
          </p:nvSpPr>
          <p:spPr>
            <a:xfrm>
              <a:off x="7621555" y="319802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C00000"/>
                  </a:solidFill>
                  <a:latin typeface="Franklin Gothic Medium" pitchFamily="34" charset="0"/>
                </a:rPr>
                <a:t>N</a:t>
              </a:r>
              <a:r>
                <a:rPr lang="en-US" sz="3000" dirty="0" err="1">
                  <a:solidFill>
                    <a:srgbClr val="C00000"/>
                  </a:solidFill>
                  <a:latin typeface="Franklin Gothic Medium" pitchFamily="34" charset="0"/>
                </a:rPr>
                <a:t>t</a:t>
              </a:r>
              <a:endParaRPr lang="en-US" sz="3000" dirty="0">
                <a:solidFill>
                  <a:srgbClr val="C00000"/>
                </a:solidFill>
                <a:latin typeface="Franklin Gothic Medium" pitchFamily="34" charset="0"/>
              </a:endParaRPr>
            </a:p>
          </p:txBody>
        </p:sp>
        <p:sp>
          <p:nvSpPr>
            <p:cNvPr id="38" name="Rectangle 37">
              <a:extLst>
                <a:ext uri="{FF2B5EF4-FFF2-40B4-BE49-F238E27FC236}">
                  <a16:creationId xmlns:a16="http://schemas.microsoft.com/office/drawing/2014/main" id="{2067BADD-C62B-1F4E-B2EB-0F7A755690AE}"/>
                </a:ext>
              </a:extLst>
            </p:cNvPr>
            <p:cNvSpPr/>
            <p:nvPr/>
          </p:nvSpPr>
          <p:spPr>
            <a:xfrm>
              <a:off x="178717" y="3255657"/>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N</a:t>
              </a:r>
              <a:r>
                <a:rPr lang="en-US" sz="3000" dirty="0">
                  <a:solidFill>
                    <a:srgbClr val="C00000"/>
                  </a:solidFill>
                  <a:latin typeface="Franklin Gothic Medium" pitchFamily="34" charset="0"/>
                </a:rPr>
                <a:t>t+1</a:t>
              </a:r>
            </a:p>
          </p:txBody>
        </p:sp>
      </p:grpSp>
      <p:sp>
        <p:nvSpPr>
          <p:cNvPr id="15" name="Title 1">
            <a:extLst>
              <a:ext uri="{FF2B5EF4-FFF2-40B4-BE49-F238E27FC236}">
                <a16:creationId xmlns:a16="http://schemas.microsoft.com/office/drawing/2014/main" id="{789E091C-0120-B348-9549-660CD1964933}"/>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16" name="Rectangle 15">
            <a:extLst>
              <a:ext uri="{FF2B5EF4-FFF2-40B4-BE49-F238E27FC236}">
                <a16:creationId xmlns:a16="http://schemas.microsoft.com/office/drawing/2014/main" id="{4BA24426-05B1-4941-8A6A-8C868D430F4E}"/>
              </a:ext>
            </a:extLst>
          </p:cNvPr>
          <p:cNvSpPr/>
          <p:nvPr/>
        </p:nvSpPr>
        <p:spPr>
          <a:xfrm>
            <a:off x="86020" y="5325124"/>
            <a:ext cx="4659566" cy="1446550"/>
          </a:xfrm>
          <a:prstGeom prst="rect">
            <a:avLst/>
          </a:prstGeom>
        </p:spPr>
        <p:txBody>
          <a:bodyPr wrap="square">
            <a:spAutoFit/>
          </a:bodyPr>
          <a:lstStyle/>
          <a:p>
            <a:r>
              <a:rPr lang="en-US" sz="2200" i="1" dirty="0"/>
              <a:t>(where:</a:t>
            </a:r>
          </a:p>
          <a:p>
            <a:r>
              <a:rPr lang="en-US" sz="2200" i="1" dirty="0"/>
              <a:t>S</a:t>
            </a:r>
            <a:r>
              <a:rPr lang="en-US" sz="2200" i="1" baseline="-25000" dirty="0"/>
              <a:t>J</a:t>
            </a:r>
            <a:r>
              <a:rPr lang="en-US" sz="1200" i="1" dirty="0"/>
              <a:t> </a:t>
            </a:r>
            <a:r>
              <a:rPr lang="en-US" sz="2200" i="1" dirty="0"/>
              <a:t>= juvenile IBI survival</a:t>
            </a:r>
          </a:p>
          <a:p>
            <a:r>
              <a:rPr lang="en-US" sz="2200" i="1" dirty="0"/>
              <a:t>S</a:t>
            </a:r>
            <a:r>
              <a:rPr lang="en-US" sz="2200" i="1" baseline="-25000" dirty="0"/>
              <a:t>A</a:t>
            </a:r>
            <a:r>
              <a:rPr lang="en-US" sz="1200" i="1" dirty="0"/>
              <a:t> </a:t>
            </a:r>
            <a:r>
              <a:rPr lang="en-US" sz="2200" i="1" dirty="0"/>
              <a:t>= adult IBI survival</a:t>
            </a:r>
          </a:p>
          <a:p>
            <a:r>
              <a:rPr lang="en-US" sz="2200" i="1" dirty="0"/>
              <a:t>F</a:t>
            </a:r>
            <a:r>
              <a:rPr lang="en-US" sz="2200" i="1" baseline="-25000" dirty="0"/>
              <a:t>A</a:t>
            </a:r>
            <a:r>
              <a:rPr lang="en-US" sz="2200" i="1" dirty="0"/>
              <a:t> = adult IBI fecundity)</a:t>
            </a:r>
          </a:p>
        </p:txBody>
      </p:sp>
      <p:sp>
        <p:nvSpPr>
          <p:cNvPr id="2" name="TextBox 1">
            <a:extLst>
              <a:ext uri="{FF2B5EF4-FFF2-40B4-BE49-F238E27FC236}">
                <a16:creationId xmlns:a16="http://schemas.microsoft.com/office/drawing/2014/main" id="{75D7BEDC-20EA-AF3A-4970-E900EC7DB846}"/>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12C0B53-A8E9-1BFA-2E19-3CAFA22AEB4F}"/>
                  </a:ext>
                </a:extLst>
              </p:cNvPr>
              <p:cNvSpPr/>
              <p:nvPr/>
            </p:nvSpPr>
            <p:spPr>
              <a:xfrm>
                <a:off x="3763587" y="5393660"/>
                <a:ext cx="5717148" cy="1107996"/>
              </a:xfrm>
              <a:prstGeom prst="rect">
                <a:avLst/>
              </a:prstGeom>
            </p:spPr>
            <p:txBody>
              <a:bodyPr wrap="square">
                <a:spAutoFit/>
              </a:bodyPr>
              <a:lstStyle/>
              <a:p>
                <a:r>
                  <a:rPr lang="en-US" sz="2200" i="1" dirty="0"/>
                  <a:t>We can explore the </a:t>
                </a:r>
              </a:p>
              <a:p>
                <a:r>
                  <a:rPr lang="en-US" sz="2200" b="1" i="1" dirty="0">
                    <a:solidFill>
                      <a:srgbClr val="C00000"/>
                    </a:solidFill>
                  </a:rPr>
                  <a:t>zero-population growth line a</a:t>
                </a:r>
                <a14:m>
                  <m:oMath xmlns:m="http://schemas.openxmlformats.org/officeDocument/2006/math">
                    <m:r>
                      <a:rPr lang="en-US" sz="2200" b="1" i="1" smtClean="0">
                        <a:solidFill>
                          <a:srgbClr val="C00000"/>
                        </a:solidFill>
                        <a:latin typeface="Cambria Math" panose="02040503050406030204" pitchFamily="18" charset="0"/>
                      </a:rPr>
                      <m:t>𝒕</m:t>
                    </m:r>
                    <m:r>
                      <a:rPr lang="en-US" sz="2200" b="1" i="1" smtClean="0">
                        <a:solidFill>
                          <a:srgbClr val="C00000"/>
                        </a:solidFill>
                        <a:latin typeface="Cambria Math" panose="02040503050406030204" pitchFamily="18" charset="0"/>
                      </a:rPr>
                      <m:t> </m:t>
                    </m:r>
                    <m:r>
                      <a:rPr lang="en-US" sz="2200" b="1" i="1">
                        <a:solidFill>
                          <a:srgbClr val="C00000"/>
                        </a:solidFill>
                        <a:latin typeface="Cambria Math" charset="0"/>
                      </a:rPr>
                      <m:t>𝝀</m:t>
                    </m:r>
                  </m:oMath>
                </a14:m>
                <a:r>
                  <a:rPr lang="en-US" sz="2200" b="1" i="1" dirty="0">
                    <a:solidFill>
                      <a:srgbClr val="C00000"/>
                    </a:solidFill>
                  </a:rPr>
                  <a:t> = 1 </a:t>
                </a:r>
              </a:p>
              <a:p>
                <a:r>
                  <a:rPr lang="en-US" sz="2200" i="1" dirty="0"/>
                  <a:t>for differing values of </a:t>
                </a:r>
                <a:r>
                  <a:rPr lang="en-US" sz="2200" i="1" dirty="0" err="1"/>
                  <a:t>s</a:t>
                </a:r>
                <a:r>
                  <a:rPr lang="en-US" sz="2200" i="1" baseline="-25000" dirty="0" err="1"/>
                  <a:t>J</a:t>
                </a:r>
                <a:r>
                  <a:rPr lang="en-US" sz="2200" i="1" dirty="0"/>
                  <a:t>, </a:t>
                </a:r>
                <a:r>
                  <a:rPr lang="en-US" sz="2200" i="1" dirty="0" err="1"/>
                  <a:t>s</a:t>
                </a:r>
                <a:r>
                  <a:rPr lang="en-US" sz="2200" i="1" baseline="-25000" dirty="0" err="1"/>
                  <a:t>A</a:t>
                </a:r>
                <a:r>
                  <a:rPr lang="en-US" sz="2200" i="1" dirty="0"/>
                  <a:t>, and F</a:t>
                </a:r>
                <a:r>
                  <a:rPr lang="en-US" sz="2200" i="1" baseline="-25000" dirty="0"/>
                  <a:t>A</a:t>
                </a:r>
                <a:r>
                  <a:rPr lang="en-US" sz="2200" b="1" i="1" dirty="0"/>
                  <a:t>.</a:t>
                </a:r>
              </a:p>
            </p:txBody>
          </p:sp>
        </mc:Choice>
        <mc:Fallback>
          <p:sp>
            <p:nvSpPr>
              <p:cNvPr id="3" name="Rectangle 2">
                <a:extLst>
                  <a:ext uri="{FF2B5EF4-FFF2-40B4-BE49-F238E27FC236}">
                    <a16:creationId xmlns:a16="http://schemas.microsoft.com/office/drawing/2014/main" id="{A12C0B53-A8E9-1BFA-2E19-3CAFA22AEB4F}"/>
                  </a:ext>
                </a:extLst>
              </p:cNvPr>
              <p:cNvSpPr>
                <a:spLocks noRot="1" noChangeAspect="1" noMove="1" noResize="1" noEditPoints="1" noAdjustHandles="1" noChangeArrowheads="1" noChangeShapeType="1" noTextEdit="1"/>
              </p:cNvSpPr>
              <p:nvPr/>
            </p:nvSpPr>
            <p:spPr>
              <a:xfrm>
                <a:off x="3763587" y="5393660"/>
                <a:ext cx="5717148" cy="1107996"/>
              </a:xfrm>
              <a:prstGeom prst="rect">
                <a:avLst/>
              </a:prstGeom>
              <a:blipFill>
                <a:blip r:embed="rId5"/>
                <a:stretch>
                  <a:fillRect l="-1330" t="-3371" b="-898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F42B53BC-AC4E-0963-D77E-ABD791DBF3E2}"/>
              </a:ext>
            </a:extLst>
          </p:cNvPr>
          <p:cNvCxnSpPr>
            <a:cxnSpLocks/>
          </p:cNvCxnSpPr>
          <p:nvPr/>
        </p:nvCxnSpPr>
        <p:spPr>
          <a:xfrm flipV="1">
            <a:off x="6826681" y="4753608"/>
            <a:ext cx="0" cy="1022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128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45136" y="841141"/>
            <a:ext cx="361992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plotted              </a:t>
            </a:r>
            <a:r>
              <a:rPr lang="en-US" sz="2800" b="1" dirty="0">
                <a:solidFill>
                  <a:srgbClr val="C00000"/>
                </a:solidFill>
                <a:latin typeface="+mn-lt"/>
              </a:rPr>
              <a:t>zero-growth lines</a:t>
            </a:r>
            <a:r>
              <a:rPr lang="en-US" sz="2800" dirty="0">
                <a:latin typeface="+mn-lt"/>
              </a:rPr>
              <a:t> to evaluate lemur population trajectories across different </a:t>
            </a:r>
            <a:r>
              <a:rPr lang="en-US" sz="2800" b="1" dirty="0">
                <a:solidFill>
                  <a:srgbClr val="C00000"/>
                </a:solidFill>
                <a:latin typeface="+mn-lt"/>
              </a:rPr>
              <a:t>mortality rates</a:t>
            </a:r>
            <a:r>
              <a:rPr lang="en-US" sz="2800" dirty="0">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extBox 24">
            <a:extLst>
              <a:ext uri="{FF2B5EF4-FFF2-40B4-BE49-F238E27FC236}">
                <a16:creationId xmlns:a16="http://schemas.microsoft.com/office/drawing/2014/main" id="{5B497B18-9A83-0043-95F2-2F990F377E0F}"/>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 name="Group 2">
            <a:extLst>
              <a:ext uri="{FF2B5EF4-FFF2-40B4-BE49-F238E27FC236}">
                <a16:creationId xmlns:a16="http://schemas.microsoft.com/office/drawing/2014/main" id="{16EBA9DB-244E-8A4E-9B7D-3E69F67D158F}"/>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00CFC9B2-C325-B548-8788-C47952F6AE99}"/>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B5381C4-E98C-374A-8696-6006CE22390E}"/>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FFD8A75C-FF89-F554-99EA-8279EC36EBAF}"/>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8567524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6"/>
            <a:ext cx="4097512" cy="37913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97920" y="-159134"/>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3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p:cNvCxnSpPr>
          <p:nvPr/>
        </p:nvCxnSpPr>
        <p:spPr>
          <a:xfrm flipH="1">
            <a:off x="5401596" y="248122"/>
            <a:ext cx="382036" cy="20974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B3E1F6F-08CA-274A-8C0A-77F7DA46C2FA}"/>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5" name="Group 34">
            <a:extLst>
              <a:ext uri="{FF2B5EF4-FFF2-40B4-BE49-F238E27FC236}">
                <a16:creationId xmlns:a16="http://schemas.microsoft.com/office/drawing/2014/main" id="{AA9EB2BA-FE73-5D49-A06B-CB5B4545101C}"/>
              </a:ext>
            </a:extLst>
          </p:cNvPr>
          <p:cNvGrpSpPr/>
          <p:nvPr/>
        </p:nvGrpSpPr>
        <p:grpSpPr>
          <a:xfrm>
            <a:off x="2235650" y="6720948"/>
            <a:ext cx="1851051" cy="246221"/>
            <a:chOff x="2181305" y="6648848"/>
            <a:chExt cx="1851051" cy="246221"/>
          </a:xfrm>
        </p:grpSpPr>
        <p:sp>
          <p:nvSpPr>
            <p:cNvPr id="36" name="Rectangle 35">
              <a:extLst>
                <a:ext uri="{FF2B5EF4-FFF2-40B4-BE49-F238E27FC236}">
                  <a16:creationId xmlns:a16="http://schemas.microsoft.com/office/drawing/2014/main" id="{4ED4BFA1-1B36-4845-A1DF-4CCF45DC39F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21308CE-9A78-5C48-A7D8-46965A4B7123}"/>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DEB18A5B-A569-7FA7-C727-5C52CEF586D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991197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5"/>
            <a:ext cx="4097512" cy="51852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83632" y="349008"/>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2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flipV="1">
            <a:off x="5462892" y="625828"/>
            <a:ext cx="320740" cy="10137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98E4CE-F183-4D4D-8CAF-72A99D073346}"/>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4" name="Group 33">
            <a:extLst>
              <a:ext uri="{FF2B5EF4-FFF2-40B4-BE49-F238E27FC236}">
                <a16:creationId xmlns:a16="http://schemas.microsoft.com/office/drawing/2014/main" id="{B5BE2BF4-AA91-0B4D-8E12-D2DA8605E723}"/>
              </a:ext>
            </a:extLst>
          </p:cNvPr>
          <p:cNvGrpSpPr/>
          <p:nvPr/>
        </p:nvGrpSpPr>
        <p:grpSpPr>
          <a:xfrm>
            <a:off x="2235650" y="6720948"/>
            <a:ext cx="1851051" cy="246221"/>
            <a:chOff x="2181305" y="6648848"/>
            <a:chExt cx="1851051" cy="246221"/>
          </a:xfrm>
        </p:grpSpPr>
        <p:sp>
          <p:nvSpPr>
            <p:cNvPr id="35" name="Rectangle 34">
              <a:extLst>
                <a:ext uri="{FF2B5EF4-FFF2-40B4-BE49-F238E27FC236}">
                  <a16:creationId xmlns:a16="http://schemas.microsoft.com/office/drawing/2014/main" id="{F5406B19-3782-2740-A489-2F08246A1E8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875D35A-D555-8449-94EF-CF47C3B9433C}"/>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EBBA46CC-7D23-8B35-16A9-75D602FBD99E}"/>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825761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6096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828110" y="6084432"/>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6</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494264" y="6462624"/>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AD545207-29DC-2147-99C5-0C0106DE1CF6}"/>
              </a:ext>
            </a:extLst>
          </p:cNvPr>
          <p:cNvSpPr/>
          <p:nvPr/>
        </p:nvSpPr>
        <p:spPr>
          <a:xfrm>
            <a:off x="1179760" y="6077831"/>
            <a:ext cx="1345223" cy="501162"/>
          </a:xfrm>
          <a:custGeom>
            <a:avLst/>
            <a:gdLst>
              <a:gd name="connsiteX0" fmla="*/ 0 w 1345223"/>
              <a:gd name="connsiteY0" fmla="*/ 0 h 501162"/>
              <a:gd name="connsiteX1" fmla="*/ 158262 w 1345223"/>
              <a:gd name="connsiteY1" fmla="*/ 43962 h 501162"/>
              <a:gd name="connsiteX2" fmla="*/ 430823 w 1345223"/>
              <a:gd name="connsiteY2" fmla="*/ 123093 h 501162"/>
              <a:gd name="connsiteX3" fmla="*/ 720970 w 1345223"/>
              <a:gd name="connsiteY3" fmla="*/ 219808 h 501162"/>
              <a:gd name="connsiteX4" fmla="*/ 936381 w 1345223"/>
              <a:gd name="connsiteY4" fmla="*/ 303335 h 501162"/>
              <a:gd name="connsiteX5" fmla="*/ 1107831 w 1345223"/>
              <a:gd name="connsiteY5" fmla="*/ 378070 h 501162"/>
              <a:gd name="connsiteX6" fmla="*/ 1345223 w 1345223"/>
              <a:gd name="connsiteY6"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223" h="501162">
                <a:moveTo>
                  <a:pt x="0" y="0"/>
                </a:moveTo>
                <a:lnTo>
                  <a:pt x="158262" y="43962"/>
                </a:lnTo>
                <a:cubicBezTo>
                  <a:pt x="230066" y="64477"/>
                  <a:pt x="337038" y="93785"/>
                  <a:pt x="430823" y="123093"/>
                </a:cubicBezTo>
                <a:cubicBezTo>
                  <a:pt x="524608" y="152401"/>
                  <a:pt x="636710" y="189768"/>
                  <a:pt x="720970" y="219808"/>
                </a:cubicBezTo>
                <a:cubicBezTo>
                  <a:pt x="805230" y="249848"/>
                  <a:pt x="871904" y="276958"/>
                  <a:pt x="936381" y="303335"/>
                </a:cubicBezTo>
                <a:cubicBezTo>
                  <a:pt x="1000858" y="329712"/>
                  <a:pt x="1039691" y="345099"/>
                  <a:pt x="1107831" y="378070"/>
                </a:cubicBezTo>
                <a:cubicBezTo>
                  <a:pt x="1175971" y="411041"/>
                  <a:pt x="1260597" y="456101"/>
                  <a:pt x="1345223"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25" name="TextBox 24">
            <a:extLst>
              <a:ext uri="{FF2B5EF4-FFF2-40B4-BE49-F238E27FC236}">
                <a16:creationId xmlns:a16="http://schemas.microsoft.com/office/drawing/2014/main" id="{D459294C-2AE2-7149-AFA4-7C451D7758A9}"/>
              </a:ext>
            </a:extLst>
          </p:cNvPr>
          <p:cNvSpPr txBox="1"/>
          <p:nvPr/>
        </p:nvSpPr>
        <p:spPr>
          <a:xfrm rot="5400000">
            <a:off x="4468248" y="325957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2" name="Group 31">
            <a:extLst>
              <a:ext uri="{FF2B5EF4-FFF2-40B4-BE49-F238E27FC236}">
                <a16:creationId xmlns:a16="http://schemas.microsoft.com/office/drawing/2014/main" id="{FAA8676C-4915-D543-9C32-FC844EF02D5B}"/>
              </a:ext>
            </a:extLst>
          </p:cNvPr>
          <p:cNvGrpSpPr/>
          <p:nvPr/>
        </p:nvGrpSpPr>
        <p:grpSpPr>
          <a:xfrm>
            <a:off x="2235650" y="6659988"/>
            <a:ext cx="1851051" cy="246221"/>
            <a:chOff x="2181305" y="6648848"/>
            <a:chExt cx="1851051" cy="246221"/>
          </a:xfrm>
        </p:grpSpPr>
        <p:sp>
          <p:nvSpPr>
            <p:cNvPr id="33" name="Rectangle 32">
              <a:extLst>
                <a:ext uri="{FF2B5EF4-FFF2-40B4-BE49-F238E27FC236}">
                  <a16:creationId xmlns:a16="http://schemas.microsoft.com/office/drawing/2014/main" id="{BC248C72-3860-EF4E-B705-13221B6F4491}"/>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E45BF37-9E98-2240-8422-93E1F50E0DA0}"/>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28BF08EB-0F30-EA1E-981C-77AABC27BDC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954208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72099"/>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956646" y="6163439"/>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9</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622800" y="6541631"/>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Freeform 36">
            <a:extLst>
              <a:ext uri="{FF2B5EF4-FFF2-40B4-BE49-F238E27FC236}">
                <a16:creationId xmlns:a16="http://schemas.microsoft.com/office/drawing/2014/main" id="{C32D7ECC-4199-C743-9ED6-79DEAA81377D}"/>
              </a:ext>
            </a:extLst>
          </p:cNvPr>
          <p:cNvSpPr/>
          <p:nvPr/>
        </p:nvSpPr>
        <p:spPr>
          <a:xfrm>
            <a:off x="1202204" y="6104106"/>
            <a:ext cx="1090247" cy="501162"/>
          </a:xfrm>
          <a:custGeom>
            <a:avLst/>
            <a:gdLst>
              <a:gd name="connsiteX0" fmla="*/ 0 w 1090247"/>
              <a:gd name="connsiteY0" fmla="*/ 0 h 501162"/>
              <a:gd name="connsiteX1" fmla="*/ 276958 w 1090247"/>
              <a:gd name="connsiteY1" fmla="*/ 74735 h 501162"/>
              <a:gd name="connsiteX2" fmla="*/ 514350 w 1090247"/>
              <a:gd name="connsiteY2" fmla="*/ 162658 h 501162"/>
              <a:gd name="connsiteX3" fmla="*/ 729762 w 1090247"/>
              <a:gd name="connsiteY3" fmla="*/ 263770 h 501162"/>
              <a:gd name="connsiteX4" fmla="*/ 949570 w 1090247"/>
              <a:gd name="connsiteY4" fmla="*/ 395654 h 501162"/>
              <a:gd name="connsiteX5" fmla="*/ 1090247 w 1090247"/>
              <a:gd name="connsiteY5"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247" h="501162">
                <a:moveTo>
                  <a:pt x="0" y="0"/>
                </a:moveTo>
                <a:cubicBezTo>
                  <a:pt x="95616" y="23812"/>
                  <a:pt x="191233" y="47625"/>
                  <a:pt x="276958" y="74735"/>
                </a:cubicBezTo>
                <a:cubicBezTo>
                  <a:pt x="362683" y="101845"/>
                  <a:pt x="438883" y="131152"/>
                  <a:pt x="514350" y="162658"/>
                </a:cubicBezTo>
                <a:cubicBezTo>
                  <a:pt x="589817" y="194164"/>
                  <a:pt x="657225" y="224937"/>
                  <a:pt x="729762" y="263770"/>
                </a:cubicBezTo>
                <a:cubicBezTo>
                  <a:pt x="802299" y="302603"/>
                  <a:pt x="889489" y="356089"/>
                  <a:pt x="949570" y="395654"/>
                </a:cubicBezTo>
                <a:cubicBezTo>
                  <a:pt x="1009651" y="435219"/>
                  <a:pt x="1049949" y="468190"/>
                  <a:pt x="1090247"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BD50D2E-459F-7246-A1B3-EDD2AE72595A}"/>
              </a:ext>
            </a:extLst>
          </p:cNvPr>
          <p:cNvSpPr txBox="1"/>
          <p:nvPr/>
        </p:nvSpPr>
        <p:spPr>
          <a:xfrm rot="5400000">
            <a:off x="4503865" y="307674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 name="TextBox 2">
            <a:extLst>
              <a:ext uri="{FF2B5EF4-FFF2-40B4-BE49-F238E27FC236}">
                <a16:creationId xmlns:a16="http://schemas.microsoft.com/office/drawing/2014/main" id="{FACBA589-AB74-197F-3CDB-9EFD8A40EE51}"/>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093507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2934585"/>
            <a:ext cx="11303540" cy="3865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780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08635"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r>
              <a:rPr lang="en-US" sz="2800" dirty="0">
                <a:solidFill>
                  <a:schemeClr val="bg1">
                    <a:lumMod val="65000"/>
                  </a:schemeClr>
                </a:solidFill>
              </a:rPr>
              <a:t>             </a:t>
            </a:r>
            <a:r>
              <a:rPr lang="en-US" sz="2800" b="1" dirty="0">
                <a:solidFill>
                  <a:schemeClr val="bg1">
                    <a:lumMod val="65000"/>
                  </a:schemeClr>
                </a:solidFill>
                <a:latin typeface="+mn-lt"/>
              </a:rPr>
              <a:t>zero-growth 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Title 1">
            <a:extLst>
              <a:ext uri="{FF2B5EF4-FFF2-40B4-BE49-F238E27FC236}">
                <a16:creationId xmlns:a16="http://schemas.microsoft.com/office/drawing/2014/main" id="{C6751A9F-EAB9-C34C-A84B-9685E8C81071}"/>
              </a:ext>
            </a:extLst>
          </p:cNvPr>
          <p:cNvSpPr txBox="1">
            <a:spLocks/>
          </p:cNvSpPr>
          <p:nvPr/>
        </p:nvSpPr>
        <p:spPr>
          <a:xfrm>
            <a:off x="5608636"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faster life histories</a:t>
            </a:r>
            <a:r>
              <a:rPr lang="en-US" sz="2800" dirty="0">
                <a:latin typeface="+mn-lt"/>
              </a:rPr>
              <a:t> are resilient to </a:t>
            </a:r>
            <a:r>
              <a:rPr lang="en-US" sz="2800" b="1" dirty="0">
                <a:solidFill>
                  <a:srgbClr val="C00000"/>
                </a:solidFill>
                <a:latin typeface="+mn-lt"/>
              </a:rPr>
              <a:t>mortality</a:t>
            </a:r>
            <a:r>
              <a:rPr lang="en-US" sz="2800" dirty="0">
                <a:latin typeface="+mn-lt"/>
              </a:rPr>
              <a:t>.</a:t>
            </a:r>
          </a:p>
        </p:txBody>
      </p:sp>
      <p:sp>
        <p:nvSpPr>
          <p:cNvPr id="32" name="Rectangle 31">
            <a:extLst>
              <a:ext uri="{FF2B5EF4-FFF2-40B4-BE49-F238E27FC236}">
                <a16:creationId xmlns:a16="http://schemas.microsoft.com/office/drawing/2014/main" id="{2C3BBB92-070E-794B-91ED-71B5569C8AF8}"/>
              </a:ext>
            </a:extLst>
          </p:cNvPr>
          <p:cNvSpPr/>
          <p:nvPr/>
        </p:nvSpPr>
        <p:spPr>
          <a:xfrm>
            <a:off x="1170832" y="99733"/>
            <a:ext cx="4076746" cy="53272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D8CB8F-8693-BF4F-B1EF-0EAC7AAC2F46}"/>
              </a:ext>
            </a:extLst>
          </p:cNvPr>
          <p:cNvSpPr/>
          <p:nvPr/>
        </p:nvSpPr>
        <p:spPr>
          <a:xfrm>
            <a:off x="1172676" y="65346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BE3A225-303A-FD4B-8AFA-DE1879999266}"/>
              </a:ext>
            </a:extLst>
          </p:cNvPr>
          <p:cNvSpPr txBox="1"/>
          <p:nvPr/>
        </p:nvSpPr>
        <p:spPr>
          <a:xfrm rot="5400000">
            <a:off x="4452718" y="3194604"/>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5" name="Rectangle 34">
            <a:extLst>
              <a:ext uri="{FF2B5EF4-FFF2-40B4-BE49-F238E27FC236}">
                <a16:creationId xmlns:a16="http://schemas.microsoft.com/office/drawing/2014/main" id="{C1958778-7925-FC46-8B3F-64F64361012F}"/>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C94D77-7EBC-AD97-061D-DD15CD2228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037015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113296"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itle 1">
            <a:extLst>
              <a:ext uri="{FF2B5EF4-FFF2-40B4-BE49-F238E27FC236}">
                <a16:creationId xmlns:a16="http://schemas.microsoft.com/office/drawing/2014/main" id="{A8F70278-ABFC-ED44-8CA8-33FD359CC1A6}"/>
              </a:ext>
            </a:extLst>
          </p:cNvPr>
          <p:cNvSpPr txBox="1">
            <a:spLocks/>
          </p:cNvSpPr>
          <p:nvPr/>
        </p:nvSpPr>
        <p:spPr>
          <a:xfrm>
            <a:off x="5721932" y="4515545"/>
            <a:ext cx="3451617"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slower life histories</a:t>
            </a:r>
            <a:r>
              <a:rPr lang="en-US" sz="2800" dirty="0">
                <a:latin typeface="+mn-lt"/>
              </a:rPr>
              <a:t> are particularly </a:t>
            </a:r>
            <a:r>
              <a:rPr lang="en-US" sz="2800" b="1" dirty="0">
                <a:solidFill>
                  <a:srgbClr val="C00000"/>
                </a:solidFill>
                <a:latin typeface="+mn-lt"/>
              </a:rPr>
              <a:t>vulnerable</a:t>
            </a:r>
            <a:r>
              <a:rPr lang="en-US" sz="2800" dirty="0">
                <a:latin typeface="+mn-lt"/>
              </a:rPr>
              <a:t>.</a:t>
            </a:r>
          </a:p>
        </p:txBody>
      </p:sp>
      <p:sp>
        <p:nvSpPr>
          <p:cNvPr id="33" name="Rectangle 32">
            <a:extLst>
              <a:ext uri="{FF2B5EF4-FFF2-40B4-BE49-F238E27FC236}">
                <a16:creationId xmlns:a16="http://schemas.microsoft.com/office/drawing/2014/main" id="{D6086CD9-FACF-1E4F-8B98-E60BE566E6F2}"/>
              </a:ext>
            </a:extLst>
          </p:cNvPr>
          <p:cNvSpPr/>
          <p:nvPr/>
        </p:nvSpPr>
        <p:spPr>
          <a:xfrm>
            <a:off x="1273745" y="610782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6FBB17C-158C-5648-8DEB-F7BC5BCE8BA9}"/>
              </a:ext>
            </a:extLst>
          </p:cNvPr>
          <p:cNvSpPr/>
          <p:nvPr/>
        </p:nvSpPr>
        <p:spPr>
          <a:xfrm>
            <a:off x="1284128" y="4292657"/>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a:extLst>
              <a:ext uri="{FF2B5EF4-FFF2-40B4-BE49-F238E27FC236}">
                <a16:creationId xmlns:a16="http://schemas.microsoft.com/office/drawing/2014/main" id="{DB4BD943-F688-7F4B-9C7D-75E21F0C0E05}"/>
              </a:ext>
            </a:extLst>
          </p:cNvPr>
          <p:cNvSpPr txBox="1">
            <a:spLocks/>
          </p:cNvSpPr>
          <p:nvPr/>
        </p:nvSpPr>
        <p:spPr>
          <a:xfrm>
            <a:off x="5721931"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p>
          <a:p>
            <a:r>
              <a:rPr lang="en-US" sz="2800" b="1" dirty="0">
                <a:solidFill>
                  <a:schemeClr val="bg1">
                    <a:lumMod val="65000"/>
                  </a:schemeClr>
                </a:solidFill>
                <a:latin typeface="+mn-lt"/>
              </a:rPr>
              <a:t>zero-growth 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sp>
        <p:nvSpPr>
          <p:cNvPr id="36" name="Title 1">
            <a:extLst>
              <a:ext uri="{FF2B5EF4-FFF2-40B4-BE49-F238E27FC236}">
                <a16:creationId xmlns:a16="http://schemas.microsoft.com/office/drawing/2014/main" id="{67379A4A-A9A9-184A-8E58-1DA059E5E54F}"/>
              </a:ext>
            </a:extLst>
          </p:cNvPr>
          <p:cNvSpPr txBox="1">
            <a:spLocks/>
          </p:cNvSpPr>
          <p:nvPr/>
        </p:nvSpPr>
        <p:spPr>
          <a:xfrm>
            <a:off x="5721932"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Lemurs with </a:t>
            </a:r>
            <a:r>
              <a:rPr lang="en-US" sz="2800" b="1" dirty="0">
                <a:solidFill>
                  <a:schemeClr val="bg1">
                    <a:lumMod val="65000"/>
                  </a:schemeClr>
                </a:solidFill>
                <a:latin typeface="+mn-lt"/>
              </a:rPr>
              <a:t>faster life histories</a:t>
            </a:r>
            <a:r>
              <a:rPr lang="en-US" sz="2800" dirty="0">
                <a:solidFill>
                  <a:schemeClr val="bg1">
                    <a:lumMod val="65000"/>
                  </a:schemeClr>
                </a:solidFill>
                <a:latin typeface="+mn-lt"/>
              </a:rPr>
              <a:t> are resilient to </a:t>
            </a:r>
            <a:r>
              <a:rPr lang="en-US" sz="2800" b="1" dirty="0">
                <a:solidFill>
                  <a:schemeClr val="bg1">
                    <a:lumMod val="65000"/>
                  </a:schemeClr>
                </a:solidFill>
                <a:latin typeface="+mn-lt"/>
              </a:rPr>
              <a:t>mortality</a:t>
            </a:r>
            <a:r>
              <a:rPr lang="en-US" sz="2800" dirty="0">
                <a:solidFill>
                  <a:schemeClr val="bg1">
                    <a:lumMod val="65000"/>
                  </a:schemeClr>
                </a:solidFill>
                <a:latin typeface="+mn-lt"/>
              </a:rPr>
              <a:t>.</a:t>
            </a:r>
          </a:p>
        </p:txBody>
      </p:sp>
      <p:sp>
        <p:nvSpPr>
          <p:cNvPr id="31" name="TextBox 30">
            <a:extLst>
              <a:ext uri="{FF2B5EF4-FFF2-40B4-BE49-F238E27FC236}">
                <a16:creationId xmlns:a16="http://schemas.microsoft.com/office/drawing/2014/main" id="{BBF68B5E-B492-2D41-9380-BDBA813DC0BF}"/>
              </a:ext>
            </a:extLst>
          </p:cNvPr>
          <p:cNvSpPr txBox="1"/>
          <p:nvPr/>
        </p:nvSpPr>
        <p:spPr>
          <a:xfrm rot="5400000">
            <a:off x="4613695" y="3155467"/>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7" name="Rectangle 36">
            <a:extLst>
              <a:ext uri="{FF2B5EF4-FFF2-40B4-BE49-F238E27FC236}">
                <a16:creationId xmlns:a16="http://schemas.microsoft.com/office/drawing/2014/main" id="{EFFC8DF1-FB27-9C43-9D07-76165327D81C}"/>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0DA1AC9-6FAD-A0BA-E551-79E8163DAD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86941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19162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Tree>
    <p:extLst>
      <p:ext uri="{BB962C8B-B14F-4D97-AF65-F5344CB8AC3E}">
        <p14:creationId xmlns:p14="http://schemas.microsoft.com/office/powerpoint/2010/main" val="2108343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4" name="Title 1">
            <a:extLst>
              <a:ext uri="{FF2B5EF4-FFF2-40B4-BE49-F238E27FC236}">
                <a16:creationId xmlns:a16="http://schemas.microsoft.com/office/drawing/2014/main" id="{E5FEB8BF-CE27-F4CD-58CC-F1D697D613D9}"/>
              </a:ext>
            </a:extLst>
          </p:cNvPr>
          <p:cNvSpPr txBox="1">
            <a:spLocks/>
          </p:cNvSpPr>
          <p:nvPr/>
        </p:nvSpPr>
        <p:spPr>
          <a:xfrm>
            <a:off x="154293" y="143644"/>
            <a:ext cx="768920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Small-bodied lemurs </a:t>
            </a:r>
            <a:r>
              <a:rPr lang="en-US" sz="2800" dirty="0">
                <a:latin typeface="+mn-lt"/>
              </a:rPr>
              <a:t>are largely </a:t>
            </a:r>
            <a:r>
              <a:rPr lang="en-US" sz="2800" b="1" dirty="0">
                <a:solidFill>
                  <a:srgbClr val="C00000"/>
                </a:solidFill>
                <a:latin typeface="+mn-lt"/>
              </a:rPr>
              <a:t>harvested at sustainable rates </a:t>
            </a:r>
            <a:r>
              <a:rPr lang="en-US" sz="2800" dirty="0">
                <a:latin typeface="+mn-lt"/>
              </a:rPr>
              <a:t>on the Makira-</a:t>
            </a:r>
            <a:r>
              <a:rPr lang="en-US" sz="2800" dirty="0" err="1">
                <a:latin typeface="+mn-lt"/>
              </a:rPr>
              <a:t>Masoala</a:t>
            </a:r>
            <a:r>
              <a:rPr lang="en-US" sz="2800" dirty="0">
                <a:latin typeface="+mn-lt"/>
              </a:rPr>
              <a:t> peninsula.</a:t>
            </a:r>
          </a:p>
        </p:txBody>
      </p:sp>
      <p:sp>
        <p:nvSpPr>
          <p:cNvPr id="35" name="Rectangle 34">
            <a:extLst>
              <a:ext uri="{FF2B5EF4-FFF2-40B4-BE49-F238E27FC236}">
                <a16:creationId xmlns:a16="http://schemas.microsoft.com/office/drawing/2014/main" id="{9EF087B6-961E-F2AC-8361-6181B17F4779}"/>
              </a:ext>
            </a:extLst>
          </p:cNvPr>
          <p:cNvSpPr/>
          <p:nvPr/>
        </p:nvSpPr>
        <p:spPr>
          <a:xfrm>
            <a:off x="1575573" y="1498933"/>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75F0731-C1D5-0C63-659E-D351E4328C3A}"/>
              </a:ext>
            </a:extLst>
          </p:cNvPr>
          <p:cNvSpPr/>
          <p:nvPr/>
        </p:nvSpPr>
        <p:spPr>
          <a:xfrm>
            <a:off x="1577417" y="2191040"/>
            <a:ext cx="5301251" cy="76205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93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7" name="Title 1">
            <a:extLst>
              <a:ext uri="{FF2B5EF4-FFF2-40B4-BE49-F238E27FC236}">
                <a16:creationId xmlns:a16="http://schemas.microsoft.com/office/drawing/2014/main" id="{24D3F754-49BB-3E6D-FB9A-54768726A273}"/>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By contrast, </a:t>
            </a:r>
            <a:r>
              <a:rPr lang="en-US" sz="2800" b="1" dirty="0">
                <a:solidFill>
                  <a:srgbClr val="C00000"/>
                </a:solidFill>
                <a:latin typeface="+mn-lt"/>
              </a:rPr>
              <a:t>larger-bodied lemurs </a:t>
            </a:r>
            <a:r>
              <a:rPr lang="en-US" sz="2800" dirty="0">
                <a:latin typeface="+mn-lt"/>
              </a:rPr>
              <a:t>are severely </a:t>
            </a:r>
            <a:r>
              <a:rPr lang="en-US" sz="2800" b="1" dirty="0">
                <a:solidFill>
                  <a:srgbClr val="C00000"/>
                </a:solidFill>
                <a:latin typeface="+mn-lt"/>
              </a:rPr>
              <a:t>threatened</a:t>
            </a:r>
            <a:r>
              <a:rPr lang="en-US" sz="2800" dirty="0">
                <a:latin typeface="+mn-lt"/>
              </a:rPr>
              <a:t>.</a:t>
            </a:r>
          </a:p>
        </p:txBody>
      </p:sp>
      <p:grpSp>
        <p:nvGrpSpPr>
          <p:cNvPr id="38" name="Group 37">
            <a:extLst>
              <a:ext uri="{FF2B5EF4-FFF2-40B4-BE49-F238E27FC236}">
                <a16:creationId xmlns:a16="http://schemas.microsoft.com/office/drawing/2014/main" id="{CDEDE49A-70D3-4D89-6F95-E9280E535449}"/>
              </a:ext>
            </a:extLst>
          </p:cNvPr>
          <p:cNvGrpSpPr/>
          <p:nvPr/>
        </p:nvGrpSpPr>
        <p:grpSpPr>
          <a:xfrm>
            <a:off x="149354" y="1435924"/>
            <a:ext cx="7347134" cy="5434974"/>
            <a:chOff x="-18286" y="1417362"/>
            <a:chExt cx="7347134" cy="5434974"/>
          </a:xfrm>
        </p:grpSpPr>
        <p:grpSp>
          <p:nvGrpSpPr>
            <p:cNvPr id="39" name="Group 38">
              <a:extLst>
                <a:ext uri="{FF2B5EF4-FFF2-40B4-BE49-F238E27FC236}">
                  <a16:creationId xmlns:a16="http://schemas.microsoft.com/office/drawing/2014/main" id="{566B4A6B-E4C1-D716-A912-2424E352674D}"/>
                </a:ext>
              </a:extLst>
            </p:cNvPr>
            <p:cNvGrpSpPr/>
            <p:nvPr/>
          </p:nvGrpSpPr>
          <p:grpSpPr>
            <a:xfrm>
              <a:off x="-18286" y="1417362"/>
              <a:ext cx="7347134" cy="5434974"/>
              <a:chOff x="-100174" y="1327717"/>
              <a:chExt cx="5601346" cy="4463085"/>
            </a:xfrm>
          </p:grpSpPr>
          <p:pic>
            <p:nvPicPr>
              <p:cNvPr id="45" name="Picture 44">
                <a:extLst>
                  <a:ext uri="{FF2B5EF4-FFF2-40B4-BE49-F238E27FC236}">
                    <a16:creationId xmlns:a16="http://schemas.microsoft.com/office/drawing/2014/main" id="{0E90475C-EF5A-2ACD-A02C-96D0D7AAA91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46" name="Group 45">
                <a:extLst>
                  <a:ext uri="{FF2B5EF4-FFF2-40B4-BE49-F238E27FC236}">
                    <a16:creationId xmlns:a16="http://schemas.microsoft.com/office/drawing/2014/main" id="{94E9CB31-88CA-DDAC-65C7-E164AD8759C7}"/>
                  </a:ext>
                </a:extLst>
              </p:cNvPr>
              <p:cNvGrpSpPr/>
              <p:nvPr/>
            </p:nvGrpSpPr>
            <p:grpSpPr>
              <a:xfrm>
                <a:off x="-100174" y="1327717"/>
                <a:ext cx="5440645" cy="4463085"/>
                <a:chOff x="-67993" y="2378595"/>
                <a:chExt cx="5440645" cy="4463085"/>
              </a:xfrm>
            </p:grpSpPr>
            <p:grpSp>
              <p:nvGrpSpPr>
                <p:cNvPr id="47" name="Group 46">
                  <a:extLst>
                    <a:ext uri="{FF2B5EF4-FFF2-40B4-BE49-F238E27FC236}">
                      <a16:creationId xmlns:a16="http://schemas.microsoft.com/office/drawing/2014/main" id="{BBBD65DF-98E6-8DF1-7D32-280C87BF631E}"/>
                    </a:ext>
                  </a:extLst>
                </p:cNvPr>
                <p:cNvGrpSpPr/>
                <p:nvPr/>
              </p:nvGrpSpPr>
              <p:grpSpPr>
                <a:xfrm>
                  <a:off x="-54345" y="5362006"/>
                  <a:ext cx="5426997" cy="1479674"/>
                  <a:chOff x="-54345" y="5362006"/>
                  <a:chExt cx="5426997" cy="1479674"/>
                </a:xfrm>
              </p:grpSpPr>
              <p:pic>
                <p:nvPicPr>
                  <p:cNvPr id="76" name="Picture 75" descr="A screenshot of a computer&#10;&#10;Description automatically generated">
                    <a:extLst>
                      <a:ext uri="{FF2B5EF4-FFF2-40B4-BE49-F238E27FC236}">
                        <a16:creationId xmlns:a16="http://schemas.microsoft.com/office/drawing/2014/main" id="{3FF3349E-8307-EB2D-5559-393AF7FF449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77" name="Picture 76">
                    <a:extLst>
                      <a:ext uri="{FF2B5EF4-FFF2-40B4-BE49-F238E27FC236}">
                        <a16:creationId xmlns:a16="http://schemas.microsoft.com/office/drawing/2014/main" id="{21E05191-E984-1CD1-4713-42311607038E}"/>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78" name="Picture 77">
                    <a:extLst>
                      <a:ext uri="{FF2B5EF4-FFF2-40B4-BE49-F238E27FC236}">
                        <a16:creationId xmlns:a16="http://schemas.microsoft.com/office/drawing/2014/main" id="{5DDF1A7B-A3DA-4AEB-D08A-69ACD114697D}"/>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79" name="Picture 78">
                    <a:extLst>
                      <a:ext uri="{FF2B5EF4-FFF2-40B4-BE49-F238E27FC236}">
                        <a16:creationId xmlns:a16="http://schemas.microsoft.com/office/drawing/2014/main" id="{4FC54FC7-9A50-672D-A229-81C50FDD99EA}"/>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80" name="Picture 79">
                    <a:extLst>
                      <a:ext uri="{FF2B5EF4-FFF2-40B4-BE49-F238E27FC236}">
                        <a16:creationId xmlns:a16="http://schemas.microsoft.com/office/drawing/2014/main" id="{2BF1CC29-B5AB-C98F-D855-DED0A13A3F92}"/>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81" name="Picture 80">
                    <a:extLst>
                      <a:ext uri="{FF2B5EF4-FFF2-40B4-BE49-F238E27FC236}">
                        <a16:creationId xmlns:a16="http://schemas.microsoft.com/office/drawing/2014/main" id="{FF916B1B-31B8-2CA9-81D1-BF6CAF3B13D3}"/>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48" name="Group 47">
                  <a:extLst>
                    <a:ext uri="{FF2B5EF4-FFF2-40B4-BE49-F238E27FC236}">
                      <a16:creationId xmlns:a16="http://schemas.microsoft.com/office/drawing/2014/main" id="{F418D275-55DE-2BC8-3D87-C7B0F704A9C9}"/>
                    </a:ext>
                  </a:extLst>
                </p:cNvPr>
                <p:cNvGrpSpPr/>
                <p:nvPr/>
              </p:nvGrpSpPr>
              <p:grpSpPr>
                <a:xfrm>
                  <a:off x="-67993" y="3577432"/>
                  <a:ext cx="5396594" cy="1308058"/>
                  <a:chOff x="-53567" y="1753775"/>
                  <a:chExt cx="5396594" cy="1308058"/>
                </a:xfrm>
              </p:grpSpPr>
              <p:pic>
                <p:nvPicPr>
                  <p:cNvPr id="70" name="Picture 69" descr="A screenshot of a computer&#10;&#10;Description automatically generated">
                    <a:extLst>
                      <a:ext uri="{FF2B5EF4-FFF2-40B4-BE49-F238E27FC236}">
                        <a16:creationId xmlns:a16="http://schemas.microsoft.com/office/drawing/2014/main" id="{9D8E0E74-BA23-94B9-592B-DC6024B5BBA2}"/>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71" name="Picture 70">
                    <a:extLst>
                      <a:ext uri="{FF2B5EF4-FFF2-40B4-BE49-F238E27FC236}">
                        <a16:creationId xmlns:a16="http://schemas.microsoft.com/office/drawing/2014/main" id="{A4509B6C-8DCD-A192-2A91-95970BD21282}"/>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72" name="Picture 71">
                    <a:extLst>
                      <a:ext uri="{FF2B5EF4-FFF2-40B4-BE49-F238E27FC236}">
                        <a16:creationId xmlns:a16="http://schemas.microsoft.com/office/drawing/2014/main" id="{84E6F8A3-D8C9-6620-965C-23BF3280EAC7}"/>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73" name="Picture 72">
                    <a:extLst>
                      <a:ext uri="{FF2B5EF4-FFF2-40B4-BE49-F238E27FC236}">
                        <a16:creationId xmlns:a16="http://schemas.microsoft.com/office/drawing/2014/main" id="{860174FD-2CC2-F576-4AC8-7798B984DA0C}"/>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74" name="Picture 73">
                    <a:extLst>
                      <a:ext uri="{FF2B5EF4-FFF2-40B4-BE49-F238E27FC236}">
                        <a16:creationId xmlns:a16="http://schemas.microsoft.com/office/drawing/2014/main" id="{F72FE937-6BF9-7BF4-28D4-BE80C3381E30}"/>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75" name="Picture 74">
                    <a:extLst>
                      <a:ext uri="{FF2B5EF4-FFF2-40B4-BE49-F238E27FC236}">
                        <a16:creationId xmlns:a16="http://schemas.microsoft.com/office/drawing/2014/main" id="{5DE9E1B4-0EE3-4C38-3E0F-B446EACDC1B4}"/>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49" name="Group 48">
                  <a:extLst>
                    <a:ext uri="{FF2B5EF4-FFF2-40B4-BE49-F238E27FC236}">
                      <a16:creationId xmlns:a16="http://schemas.microsoft.com/office/drawing/2014/main" id="{F17D13D5-9683-DE1B-484A-8AE1D23B42E7}"/>
                    </a:ext>
                  </a:extLst>
                </p:cNvPr>
                <p:cNvGrpSpPr/>
                <p:nvPr/>
              </p:nvGrpSpPr>
              <p:grpSpPr>
                <a:xfrm>
                  <a:off x="-13461" y="2378595"/>
                  <a:ext cx="5351816" cy="1283502"/>
                  <a:chOff x="-6485" y="-36659"/>
                  <a:chExt cx="5351816" cy="1283502"/>
                </a:xfrm>
              </p:grpSpPr>
              <p:pic>
                <p:nvPicPr>
                  <p:cNvPr id="63" name="Picture 62">
                    <a:extLst>
                      <a:ext uri="{FF2B5EF4-FFF2-40B4-BE49-F238E27FC236}">
                        <a16:creationId xmlns:a16="http://schemas.microsoft.com/office/drawing/2014/main" id="{7630FD2F-5526-6761-6D6F-BD3D5F6447C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64" name="Picture 63">
                    <a:extLst>
                      <a:ext uri="{FF2B5EF4-FFF2-40B4-BE49-F238E27FC236}">
                        <a16:creationId xmlns:a16="http://schemas.microsoft.com/office/drawing/2014/main" id="{84033CEF-73AF-17A4-5E06-596C14C88C1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65" name="Group 64">
                    <a:extLst>
                      <a:ext uri="{FF2B5EF4-FFF2-40B4-BE49-F238E27FC236}">
                        <a16:creationId xmlns:a16="http://schemas.microsoft.com/office/drawing/2014/main" id="{75B291FD-FDFD-61FC-731F-4BE91E022CB0}"/>
                      </a:ext>
                    </a:extLst>
                  </p:cNvPr>
                  <p:cNvGrpSpPr/>
                  <p:nvPr/>
                </p:nvGrpSpPr>
                <p:grpSpPr>
                  <a:xfrm>
                    <a:off x="1021779" y="18221"/>
                    <a:ext cx="4323552" cy="1193182"/>
                    <a:chOff x="1021779" y="18221"/>
                    <a:chExt cx="4323552" cy="1193182"/>
                  </a:xfrm>
                </p:grpSpPr>
                <p:pic>
                  <p:nvPicPr>
                    <p:cNvPr id="67" name="Picture 66" descr="A screenshot of a computer&#10;&#10;Description automatically generated">
                      <a:extLst>
                        <a:ext uri="{FF2B5EF4-FFF2-40B4-BE49-F238E27FC236}">
                          <a16:creationId xmlns:a16="http://schemas.microsoft.com/office/drawing/2014/main" id="{D792117C-C7BA-68C2-FBAF-21CA0917042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68" name="Picture 67">
                      <a:extLst>
                        <a:ext uri="{FF2B5EF4-FFF2-40B4-BE49-F238E27FC236}">
                          <a16:creationId xmlns:a16="http://schemas.microsoft.com/office/drawing/2014/main" id="{E904F7EF-F313-47DE-55E5-6811B800CC5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69" name="Picture 68">
                      <a:extLst>
                        <a:ext uri="{FF2B5EF4-FFF2-40B4-BE49-F238E27FC236}">
                          <a16:creationId xmlns:a16="http://schemas.microsoft.com/office/drawing/2014/main" id="{0D956B78-9A9D-1096-9E56-B8EAA558E392}"/>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66" name="Picture 65">
                    <a:extLst>
                      <a:ext uri="{FF2B5EF4-FFF2-40B4-BE49-F238E27FC236}">
                        <a16:creationId xmlns:a16="http://schemas.microsoft.com/office/drawing/2014/main" id="{9C9B52C2-297D-CB6B-2B5B-C4638EE04CC5}"/>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50" name="Group 49">
                  <a:extLst>
                    <a:ext uri="{FF2B5EF4-FFF2-40B4-BE49-F238E27FC236}">
                      <a16:creationId xmlns:a16="http://schemas.microsoft.com/office/drawing/2014/main" id="{E27FB6BA-9F47-8151-2645-597179A1059C}"/>
                    </a:ext>
                  </a:extLst>
                </p:cNvPr>
                <p:cNvGrpSpPr/>
                <p:nvPr/>
              </p:nvGrpSpPr>
              <p:grpSpPr>
                <a:xfrm>
                  <a:off x="-50447" y="4786049"/>
                  <a:ext cx="5402450" cy="665949"/>
                  <a:chOff x="-37746" y="3589020"/>
                  <a:chExt cx="5402450" cy="665949"/>
                </a:xfrm>
              </p:grpSpPr>
              <p:pic>
                <p:nvPicPr>
                  <p:cNvPr id="58" name="Picture 57" descr="A screenshot of a computer&#10;&#10;Description automatically generated">
                    <a:extLst>
                      <a:ext uri="{FF2B5EF4-FFF2-40B4-BE49-F238E27FC236}">
                        <a16:creationId xmlns:a16="http://schemas.microsoft.com/office/drawing/2014/main" id="{AA2B9046-299D-35B2-A1EC-C1FB8E2D19FF}"/>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59" name="Picture 58">
                    <a:extLst>
                      <a:ext uri="{FF2B5EF4-FFF2-40B4-BE49-F238E27FC236}">
                        <a16:creationId xmlns:a16="http://schemas.microsoft.com/office/drawing/2014/main" id="{9CF1CC01-49C6-6B77-50CE-C2B2E1346ED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60" name="Picture 59">
                    <a:extLst>
                      <a:ext uri="{FF2B5EF4-FFF2-40B4-BE49-F238E27FC236}">
                        <a16:creationId xmlns:a16="http://schemas.microsoft.com/office/drawing/2014/main" id="{25AB740A-7715-EA60-D56C-86D0D3024414}"/>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61" name="Picture 60">
                    <a:extLst>
                      <a:ext uri="{FF2B5EF4-FFF2-40B4-BE49-F238E27FC236}">
                        <a16:creationId xmlns:a16="http://schemas.microsoft.com/office/drawing/2014/main" id="{897E411D-23AE-1134-FF42-5142B7387E8F}"/>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62" name="Picture 61">
                    <a:extLst>
                      <a:ext uri="{FF2B5EF4-FFF2-40B4-BE49-F238E27FC236}">
                        <a16:creationId xmlns:a16="http://schemas.microsoft.com/office/drawing/2014/main" id="{1D618B63-D3AD-ABDB-31F9-866E1AB34F36}"/>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0" name="Rectangle 39">
              <a:extLst>
                <a:ext uri="{FF2B5EF4-FFF2-40B4-BE49-F238E27FC236}">
                  <a16:creationId xmlns:a16="http://schemas.microsoft.com/office/drawing/2014/main" id="{8F099F00-444C-8487-8A5E-BF2CB45F7FD2}"/>
                </a:ext>
              </a:extLst>
            </p:cNvPr>
            <p:cNvSpPr/>
            <p:nvPr/>
          </p:nvSpPr>
          <p:spPr>
            <a:xfrm>
              <a:off x="1555879" y="5140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FD25E6F-2B2B-698C-B2F3-C10CD6A98493}"/>
                </a:ext>
              </a:extLst>
            </p:cNvPr>
            <p:cNvSpPr/>
            <p:nvPr/>
          </p:nvSpPr>
          <p:spPr>
            <a:xfrm>
              <a:off x="1538771" y="5860436"/>
              <a:ext cx="5342191"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BDB4032-C588-8D06-33A2-76693B0637DA}"/>
                </a:ext>
              </a:extLst>
            </p:cNvPr>
            <p:cNvSpPr/>
            <p:nvPr/>
          </p:nvSpPr>
          <p:spPr>
            <a:xfrm>
              <a:off x="1555880" y="4378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288D0-3285-0395-8FDC-18B7DFD9E6C5}"/>
                </a:ext>
              </a:extLst>
            </p:cNvPr>
            <p:cNvSpPr/>
            <p:nvPr/>
          </p:nvSpPr>
          <p:spPr>
            <a:xfrm>
              <a:off x="1538774" y="3661526"/>
              <a:ext cx="5345957"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E4A92B3-FCFC-54E8-F259-ECE2E953537D}"/>
                </a:ext>
              </a:extLst>
            </p:cNvPr>
            <p:cNvSpPr/>
            <p:nvPr/>
          </p:nvSpPr>
          <p:spPr>
            <a:xfrm>
              <a:off x="1555884" y="2920027"/>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55690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0705D57F-F402-7147-8955-0E0C77EA4449}"/>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104348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D4D2508B-3AF1-64EB-ECDD-FEA3F487BC56}"/>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28AB2C-5AB0-5F71-3F13-040156659561}"/>
                  </a:ext>
                </a:extLst>
              </p:cNvPr>
              <p:cNvSpPr txBox="1"/>
              <p:nvPr/>
            </p:nvSpPr>
            <p:spPr>
              <a:xfrm>
                <a:off x="7850785" y="3036866"/>
                <a:ext cx="3975455" cy="2462213"/>
              </a:xfrm>
              <a:prstGeom prst="rect">
                <a:avLst/>
              </a:prstGeom>
              <a:noFill/>
            </p:spPr>
            <p:txBody>
              <a:bodyPr wrap="square" rtlCol="0">
                <a:spAutoFit/>
              </a:bodyPr>
              <a:lstStyle/>
              <a:p>
                <a:pPr algn="ctr"/>
                <a:r>
                  <a:rPr lang="en-US" sz="2200" dirty="0">
                    <a:cs typeface="Franklin Gothic Medium"/>
                  </a:rPr>
                  <a:t>The </a:t>
                </a:r>
                <a:r>
                  <a:rPr lang="en-US" sz="2200" b="1" dirty="0">
                    <a:solidFill>
                      <a:srgbClr val="C00000"/>
                    </a:solidFill>
                    <a:cs typeface="Franklin Gothic Medium"/>
                  </a:rPr>
                  <a:t>‘Allee effect’ </a:t>
                </a:r>
                <a:r>
                  <a:rPr lang="en-US" sz="2200" dirty="0">
                    <a:cs typeface="Franklin Gothic Medium"/>
                  </a:rPr>
                  <a:t>describes the correlation between population size and population ‘fitness’, often measured by the population rate of increase, </a:t>
                </a:r>
                <a14:m>
                  <m:oMath xmlns:m="http://schemas.openxmlformats.org/officeDocument/2006/math">
                    <m:r>
                      <a:rPr lang="en-US" sz="2200" i="1" smtClean="0">
                        <a:latin typeface="Cambria Math" panose="02040503050406030204" pitchFamily="18" charset="0"/>
                        <a:ea typeface="Cambria Math" panose="02040503050406030204" pitchFamily="18" charset="0"/>
                        <a:cs typeface="Franklin Gothic Medium"/>
                      </a:rPr>
                      <m:t>𝜆</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a:p>
                <a:pPr algn="ctr"/>
                <a:endParaRPr lang="en-US" sz="2200" dirty="0">
                  <a:latin typeface="+mj-lt"/>
                  <a:cs typeface="Franklin Gothic Medium"/>
                </a:endParaRPr>
              </a:p>
              <a:p>
                <a:pPr algn="ctr"/>
                <a:r>
                  <a:rPr lang="en-US" sz="2200" dirty="0">
                    <a:latin typeface="+mj-lt"/>
                    <a:cs typeface="Franklin Gothic Medium"/>
                  </a:rPr>
                  <a:t>We will revisit this!</a:t>
                </a:r>
              </a:p>
            </p:txBody>
          </p:sp>
        </mc:Choice>
        <mc:Fallback xmlns="">
          <p:sp>
            <p:nvSpPr>
              <p:cNvPr id="5" name="TextBox 4">
                <a:extLst>
                  <a:ext uri="{FF2B5EF4-FFF2-40B4-BE49-F238E27FC236}">
                    <a16:creationId xmlns:a16="http://schemas.microsoft.com/office/drawing/2014/main" id="{6C28AB2C-5AB0-5F71-3F13-040156659561}"/>
                  </a:ext>
                </a:extLst>
              </p:cNvPr>
              <p:cNvSpPr txBox="1">
                <a:spLocks noRot="1" noChangeAspect="1" noMove="1" noResize="1" noEditPoints="1" noAdjustHandles="1" noChangeArrowheads="1" noChangeShapeType="1" noTextEdit="1"/>
              </p:cNvSpPr>
              <p:nvPr/>
            </p:nvSpPr>
            <p:spPr>
              <a:xfrm>
                <a:off x="7850785" y="3036866"/>
                <a:ext cx="3975455" cy="2462213"/>
              </a:xfrm>
              <a:prstGeom prst="rect">
                <a:avLst/>
              </a:prstGeom>
              <a:blipFill>
                <a:blip r:embed="rId14"/>
                <a:stretch>
                  <a:fillRect t="-1546" r="-955" b="-4639"/>
                </a:stretch>
              </a:blipFill>
            </p:spPr>
            <p:txBody>
              <a:bodyPr/>
              <a:lstStyle/>
              <a:p>
                <a:r>
                  <a:rPr lang="en-US">
                    <a:noFill/>
                  </a:rPr>
                  <a:t> </a:t>
                </a:r>
              </a:p>
            </p:txBody>
          </p:sp>
        </mc:Fallback>
      </mc:AlternateContent>
    </p:spTree>
    <p:extLst>
      <p:ext uri="{BB962C8B-B14F-4D97-AF65-F5344CB8AC3E}">
        <p14:creationId xmlns:p14="http://schemas.microsoft.com/office/powerpoint/2010/main" val="3532193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9624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A695266E-B9ED-2686-46B1-F6AF13A408BC}"/>
              </a:ext>
            </a:extLst>
          </p:cNvPr>
          <p:cNvGrpSpPr/>
          <p:nvPr/>
        </p:nvGrpSpPr>
        <p:grpSpPr>
          <a:xfrm>
            <a:off x="5413874" y="1313827"/>
            <a:ext cx="3644533" cy="2347324"/>
            <a:chOff x="6037801" y="0"/>
            <a:chExt cx="3029177" cy="2186833"/>
          </a:xfrm>
        </p:grpSpPr>
        <p:pic>
          <p:nvPicPr>
            <p:cNvPr id="5" name="Picture 4">
              <a:extLst>
                <a:ext uri="{FF2B5EF4-FFF2-40B4-BE49-F238E27FC236}">
                  <a16:creationId xmlns:a16="http://schemas.microsoft.com/office/drawing/2014/main" id="{02F98C1F-AB4F-D3D4-7D17-8F930A3F013A}"/>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6" name="Oval 5">
              <a:extLst>
                <a:ext uri="{FF2B5EF4-FFF2-40B4-BE49-F238E27FC236}">
                  <a16:creationId xmlns:a16="http://schemas.microsoft.com/office/drawing/2014/main" id="{591DBD61-3263-98E6-8AA0-0D1F013AC282}"/>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64517A-2FCA-377A-FD78-12464AA77B87}"/>
                </a:ext>
              </a:extLst>
            </p:cNvPr>
            <p:cNvPicPr>
              <a:picLocks noChangeAspect="1"/>
            </p:cNvPicPr>
            <p:nvPr/>
          </p:nvPicPr>
          <p:blipFill rotWithShape="1">
            <a:blip r:embed="rId12"/>
            <a:srcRect l="18805" t="12685" r="12860" b="15424"/>
            <a:stretch/>
          </p:blipFill>
          <p:spPr>
            <a:xfrm>
              <a:off x="6988277" y="0"/>
              <a:ext cx="2078700" cy="2186833"/>
            </a:xfrm>
            <a:prstGeom prst="rect">
              <a:avLst/>
            </a:prstGeom>
          </p:spPr>
        </p:pic>
        <p:cxnSp>
          <p:nvCxnSpPr>
            <p:cNvPr id="8" name="Straight Connector 7">
              <a:extLst>
                <a:ext uri="{FF2B5EF4-FFF2-40B4-BE49-F238E27FC236}">
                  <a16:creationId xmlns:a16="http://schemas.microsoft.com/office/drawing/2014/main" id="{7E0BE3CB-A2AB-1380-CE8D-7CB863C45C5E}"/>
                </a:ext>
              </a:extLst>
            </p:cNvPr>
            <p:cNvCxnSpPr>
              <a:cxnSpLocks/>
              <a:stCxn id="6"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594DEB-8ECF-5813-0F1B-D52607A6A536}"/>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3C4DE79-AD64-7493-DB9C-2FADF43F1C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2584EF3-F79C-C499-271E-8FD6FB64E356}"/>
              </a:ext>
            </a:extLst>
          </p:cNvPr>
          <p:cNvSpPr/>
          <p:nvPr/>
        </p:nvSpPr>
        <p:spPr>
          <a:xfrm>
            <a:off x="1556195" y="1260926"/>
            <a:ext cx="3765420" cy="2123658"/>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t>Starting population of 200 lemurs per site</a:t>
            </a:r>
          </a:p>
          <a:p>
            <a:endParaRPr lang="en-US" sz="2200" dirty="0"/>
          </a:p>
          <a:p>
            <a:endParaRPr lang="en-US" sz="2200" dirty="0"/>
          </a:p>
          <a:p>
            <a:endParaRPr lang="en-US" sz="2200" dirty="0"/>
          </a:p>
        </p:txBody>
      </p:sp>
    </p:spTree>
    <p:extLst>
      <p:ext uri="{BB962C8B-B14F-4D97-AF65-F5344CB8AC3E}">
        <p14:creationId xmlns:p14="http://schemas.microsoft.com/office/powerpoint/2010/main" val="3328164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3065C80C-EEE3-E098-181D-533D52166FD8}"/>
              </a:ext>
            </a:extLst>
          </p:cNvPr>
          <p:cNvSpPr/>
          <p:nvPr/>
        </p:nvSpPr>
        <p:spPr>
          <a:xfrm>
            <a:off x="444230" y="4210493"/>
            <a:ext cx="11303540" cy="2589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939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583C2796-A4C3-F2AB-90A3-82BB2DDA8291}"/>
              </a:ext>
            </a:extLst>
          </p:cNvPr>
          <p:cNvSpPr/>
          <p:nvPr/>
        </p:nvSpPr>
        <p:spPr>
          <a:xfrm>
            <a:off x="1584625" y="1150462"/>
            <a:ext cx="3765420" cy="2800767"/>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t>Site-specific mortality rates derived from field studies</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109C519B-AE7A-C540-68AD-EFCF578401F3}"/>
              </a:ext>
            </a:extLst>
          </p:cNvPr>
          <p:cNvGrpSpPr/>
          <p:nvPr/>
        </p:nvGrpSpPr>
        <p:grpSpPr>
          <a:xfrm>
            <a:off x="5442304" y="1203362"/>
            <a:ext cx="3644533" cy="2347636"/>
            <a:chOff x="5289902" y="1196763"/>
            <a:chExt cx="3644533" cy="2347636"/>
          </a:xfrm>
        </p:grpSpPr>
        <p:grpSp>
          <p:nvGrpSpPr>
            <p:cNvPr id="6" name="Group 5">
              <a:extLst>
                <a:ext uri="{FF2B5EF4-FFF2-40B4-BE49-F238E27FC236}">
                  <a16:creationId xmlns:a16="http://schemas.microsoft.com/office/drawing/2014/main" id="{2B719B16-5409-2E07-509C-72EA1B63F28F}"/>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6AB1026B-E3B3-E51D-D00D-61BA859B2CD6}"/>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00D1DA84-D247-E89D-B7EB-8C980C38986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6A35AD4-87F7-EA08-89C0-98C7B6E355C7}"/>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C762DA-A26E-F74D-E922-59BFB149D9C7}"/>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49F9E5-216B-C209-5A38-AD9B7753E116}"/>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3196E4E-96BF-21DD-B1BD-98422109A368}"/>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871740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FC8C49A7-C527-2325-A4E8-D54D1233828F}"/>
              </a:ext>
            </a:extLst>
          </p:cNvPr>
          <p:cNvSpPr/>
          <p:nvPr/>
        </p:nvSpPr>
        <p:spPr>
          <a:xfrm>
            <a:off x="1447464" y="1150462"/>
            <a:ext cx="3765420" cy="3477875"/>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t>Density dependent effects on fecundity</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31921FD0-DB79-AEAB-5A65-BB0FCB918E42}"/>
              </a:ext>
            </a:extLst>
          </p:cNvPr>
          <p:cNvGrpSpPr/>
          <p:nvPr/>
        </p:nvGrpSpPr>
        <p:grpSpPr>
          <a:xfrm>
            <a:off x="5305143" y="1203362"/>
            <a:ext cx="3644533" cy="2347636"/>
            <a:chOff x="5289902" y="1196763"/>
            <a:chExt cx="3644533" cy="2347636"/>
          </a:xfrm>
        </p:grpSpPr>
        <p:grpSp>
          <p:nvGrpSpPr>
            <p:cNvPr id="6" name="Group 5">
              <a:extLst>
                <a:ext uri="{FF2B5EF4-FFF2-40B4-BE49-F238E27FC236}">
                  <a16:creationId xmlns:a16="http://schemas.microsoft.com/office/drawing/2014/main" id="{76ED10B7-9FB3-28E6-8794-81B355162214}"/>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51DFA223-58CA-4C94-0940-22621BAC7F0D}"/>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F85B52D2-5999-EC20-58DC-A3D6BA704B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D1976F6-B473-5FBE-2912-20B7422C9075}"/>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5D6B3F-A572-19C8-8431-4223DA73B76E}"/>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12BB025-4BE7-29C5-1E38-09EF244B07B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36C128A-A6FD-92D7-3414-E3C866341E74}"/>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5835139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14" name="Rectangle 13">
            <a:extLst>
              <a:ext uri="{FF2B5EF4-FFF2-40B4-BE49-F238E27FC236}">
                <a16:creationId xmlns:a16="http://schemas.microsoft.com/office/drawing/2014/main" id="{774A3039-039E-39BC-72B4-8305A9246D3B}"/>
              </a:ext>
            </a:extLst>
          </p:cNvPr>
          <p:cNvSpPr/>
          <p:nvPr/>
        </p:nvSpPr>
        <p:spPr>
          <a:xfrm>
            <a:off x="1584625" y="1097562"/>
            <a:ext cx="3765420" cy="3816429"/>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endParaRPr lang="en-US" sz="2200" dirty="0"/>
          </a:p>
          <a:p>
            <a:endParaRPr lang="en-US" sz="2200" dirty="0"/>
          </a:p>
          <a:p>
            <a:endParaRPr lang="en-US" sz="2200" dirty="0"/>
          </a:p>
        </p:txBody>
      </p:sp>
      <p:grpSp>
        <p:nvGrpSpPr>
          <p:cNvPr id="15" name="Group 14">
            <a:extLst>
              <a:ext uri="{FF2B5EF4-FFF2-40B4-BE49-F238E27FC236}">
                <a16:creationId xmlns:a16="http://schemas.microsoft.com/office/drawing/2014/main" id="{50304AB5-12C4-CFE4-A592-99B07DEC0447}"/>
              </a:ext>
            </a:extLst>
          </p:cNvPr>
          <p:cNvGrpSpPr/>
          <p:nvPr/>
        </p:nvGrpSpPr>
        <p:grpSpPr>
          <a:xfrm>
            <a:off x="5442304" y="1150462"/>
            <a:ext cx="3644533" cy="2347636"/>
            <a:chOff x="5289902" y="1196763"/>
            <a:chExt cx="3644533" cy="2347636"/>
          </a:xfrm>
        </p:grpSpPr>
        <p:grpSp>
          <p:nvGrpSpPr>
            <p:cNvPr id="16" name="Group 15">
              <a:extLst>
                <a:ext uri="{FF2B5EF4-FFF2-40B4-BE49-F238E27FC236}">
                  <a16:creationId xmlns:a16="http://schemas.microsoft.com/office/drawing/2014/main" id="{B666A97C-DA64-B47F-FF8C-6005A8411B1C}"/>
                </a:ext>
              </a:extLst>
            </p:cNvPr>
            <p:cNvGrpSpPr/>
            <p:nvPr/>
          </p:nvGrpSpPr>
          <p:grpSpPr>
            <a:xfrm>
              <a:off x="5289902" y="1196763"/>
              <a:ext cx="3644533" cy="2347324"/>
              <a:chOff x="6037801" y="0"/>
              <a:chExt cx="3029177" cy="2186833"/>
            </a:xfrm>
          </p:grpSpPr>
          <p:pic>
            <p:nvPicPr>
              <p:cNvPr id="18" name="Picture 17">
                <a:extLst>
                  <a:ext uri="{FF2B5EF4-FFF2-40B4-BE49-F238E27FC236}">
                    <a16:creationId xmlns:a16="http://schemas.microsoft.com/office/drawing/2014/main" id="{876FD303-322F-09DC-0C1D-6350F1C82D91}"/>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20" name="Oval 19">
                <a:extLst>
                  <a:ext uri="{FF2B5EF4-FFF2-40B4-BE49-F238E27FC236}">
                    <a16:creationId xmlns:a16="http://schemas.microsoft.com/office/drawing/2014/main" id="{7734554C-3164-5354-E656-F0C5E0B8C98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085921-78EB-E18E-0D93-516C8C431C7A}"/>
                  </a:ext>
                </a:extLst>
              </p:cNvPr>
              <p:cNvCxnSpPr>
                <a:cxnSpLocks/>
                <a:stCxn id="2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B278E-86BC-329A-5795-323F6D2FB67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3DEE588-AB9B-37A9-4D8D-443A4CE4F77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C0D3AA44-0079-8EB0-3AE7-38B8982643E7}"/>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014733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3AF08B19-9E64-544D-501B-1E841FF4DA37}"/>
              </a:ext>
            </a:extLst>
          </p:cNvPr>
          <p:cNvSpPr/>
          <p:nvPr/>
        </p:nvSpPr>
        <p:spPr>
          <a:xfrm>
            <a:off x="1584625" y="1097561"/>
            <a:ext cx="3765420" cy="5170646"/>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r>
              <a:rPr lang="en-US" sz="2200" dirty="0"/>
              <a:t> vs. scenarios allowing for </a:t>
            </a:r>
            <a:r>
              <a:rPr lang="en-US" sz="2200" b="1" dirty="0">
                <a:solidFill>
                  <a:srgbClr val="FF007F"/>
                </a:solidFill>
              </a:rPr>
              <a:t>stochastic dispersal</a:t>
            </a:r>
            <a:r>
              <a:rPr lang="en-US" sz="2200" dirty="0"/>
              <a:t> mediated by geographic distance</a:t>
            </a:r>
          </a:p>
          <a:p>
            <a:pPr marL="342900" indent="-342900">
              <a:buFont typeface="Arial" panose="020B0604020202020204" pitchFamily="34" charset="0"/>
              <a:buChar char="•"/>
            </a:pPr>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2EE69979-FF52-AE08-B366-6C5696602980}"/>
              </a:ext>
            </a:extLst>
          </p:cNvPr>
          <p:cNvGrpSpPr/>
          <p:nvPr/>
        </p:nvGrpSpPr>
        <p:grpSpPr>
          <a:xfrm>
            <a:off x="5442304" y="1150462"/>
            <a:ext cx="3644533" cy="2347636"/>
            <a:chOff x="5289902" y="1196763"/>
            <a:chExt cx="3644533" cy="2347636"/>
          </a:xfrm>
        </p:grpSpPr>
        <p:grpSp>
          <p:nvGrpSpPr>
            <p:cNvPr id="6" name="Group 5">
              <a:extLst>
                <a:ext uri="{FF2B5EF4-FFF2-40B4-BE49-F238E27FC236}">
                  <a16:creationId xmlns:a16="http://schemas.microsoft.com/office/drawing/2014/main" id="{B16454EF-9527-478B-0844-25D1005B9355}"/>
                </a:ext>
              </a:extLst>
            </p:cNvPr>
            <p:cNvGrpSpPr/>
            <p:nvPr/>
          </p:nvGrpSpPr>
          <p:grpSpPr>
            <a:xfrm>
              <a:off x="5289902" y="1196763"/>
              <a:ext cx="3644533" cy="2347324"/>
              <a:chOff x="5289902" y="1196763"/>
              <a:chExt cx="3644533" cy="2347324"/>
            </a:xfrm>
          </p:grpSpPr>
          <p:grpSp>
            <p:nvGrpSpPr>
              <p:cNvPr id="8" name="Group 7">
                <a:extLst>
                  <a:ext uri="{FF2B5EF4-FFF2-40B4-BE49-F238E27FC236}">
                    <a16:creationId xmlns:a16="http://schemas.microsoft.com/office/drawing/2014/main" id="{07780275-D9F8-213F-0A5A-1C572368BB7D}"/>
                  </a:ext>
                </a:extLst>
              </p:cNvPr>
              <p:cNvGrpSpPr/>
              <p:nvPr/>
            </p:nvGrpSpPr>
            <p:grpSpPr>
              <a:xfrm>
                <a:off x="5289902" y="1196763"/>
                <a:ext cx="3644533" cy="2347324"/>
                <a:chOff x="6037801" y="0"/>
                <a:chExt cx="3029177" cy="2186833"/>
              </a:xfrm>
            </p:grpSpPr>
            <p:pic>
              <p:nvPicPr>
                <p:cNvPr id="16" name="Picture 15">
                  <a:extLst>
                    <a:ext uri="{FF2B5EF4-FFF2-40B4-BE49-F238E27FC236}">
                      <a16:creationId xmlns:a16="http://schemas.microsoft.com/office/drawing/2014/main" id="{A25EA36C-5AD2-546C-7A7E-906C6598A347}"/>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7" name="Oval 16">
                  <a:extLst>
                    <a:ext uri="{FF2B5EF4-FFF2-40B4-BE49-F238E27FC236}">
                      <a16:creationId xmlns:a16="http://schemas.microsoft.com/office/drawing/2014/main" id="{7209C4CF-54E2-8480-84A8-245D2370C926}"/>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D1EEA08-BC68-F903-8610-A244552484C2}"/>
                    </a:ext>
                  </a:extLst>
                </p:cNvPr>
                <p:cNvCxnSpPr>
                  <a:cxnSpLocks/>
                  <a:stCxn id="17"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0A0DD5-511F-A14A-45EE-3A11D27F26DD}"/>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84A6EF2-42BF-E53D-1CD9-A77707C7F8C3}"/>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197FE68-03F1-1A3F-D00A-E347E21CBDD2}"/>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9E81A0-0867-2CA6-AEA9-581362D59861}"/>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FC249A-D032-5085-8611-C741423B5657}"/>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1F06F6-8A83-0454-ECD5-EA430D627E60}"/>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73353C-3C0C-17E4-6A75-D1B1CE0AD0E7}"/>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83A2C1-87BE-EEAE-FC2E-390F5AAB07A2}"/>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4D7335C3-03DD-5DC7-6F90-251AD6E55146}"/>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21657262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72F8C32-EE2A-B685-9A6A-0072B7C7D06E}"/>
              </a:ext>
            </a:extLst>
          </p:cNvPr>
          <p:cNvGrpSpPr/>
          <p:nvPr/>
        </p:nvGrpSpPr>
        <p:grpSpPr>
          <a:xfrm>
            <a:off x="5564223" y="1235448"/>
            <a:ext cx="3644533" cy="2347636"/>
            <a:chOff x="5289902" y="1196763"/>
            <a:chExt cx="3644533" cy="2347636"/>
          </a:xfrm>
        </p:grpSpPr>
        <p:grpSp>
          <p:nvGrpSpPr>
            <p:cNvPr id="9" name="Group 8">
              <a:extLst>
                <a:ext uri="{FF2B5EF4-FFF2-40B4-BE49-F238E27FC236}">
                  <a16:creationId xmlns:a16="http://schemas.microsoft.com/office/drawing/2014/main" id="{9E0441F4-2F2B-F27F-BF2D-9DBC24391385}"/>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D35A91C2-3114-27D3-AB1E-E9BF9856EAC7}"/>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2B35098D-8520-6922-E6AD-2733C7B4B09B}"/>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7CFBBDF2-D2D2-2774-1F31-5F5C95EBEEE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E559FD3-5191-0E75-59E1-F52B3F6CC972}"/>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A2193A-78A4-30F1-E27F-7C2F08BAA722}"/>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0414FC2-97C5-D94C-86F9-E7B1DFB3DFF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1E83B2F8-D0B2-0C31-DC77-08A3FCD2A33F}"/>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548954-FA2F-7665-6BEB-B85C1FE834D0}"/>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232728-4F96-B556-0310-EB40D03BC192}"/>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8AA707-DC3E-76AF-6307-02F8125F2547}"/>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EE4E9D-F3CD-7B80-6794-EC9E69C6EA99}"/>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3271AD-DCD0-25E8-31C7-38447BD98BAA}"/>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2F64744-C975-5BF9-B7ED-BB5945D6F336}"/>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479161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Chart, scatter chart&#10;&#10;Description automatically generated">
            <a:extLst>
              <a:ext uri="{FF2B5EF4-FFF2-40B4-BE49-F238E27FC236}">
                <a16:creationId xmlns:a16="http://schemas.microsoft.com/office/drawing/2014/main" id="{3E8BD19B-787B-9C83-174B-66D9718FC151}"/>
              </a:ext>
            </a:extLst>
          </p:cNvPr>
          <p:cNvPicPr>
            <a:picLocks noChangeAspect="1"/>
          </p:cNvPicPr>
          <p:nvPr/>
        </p:nvPicPr>
        <p:blipFill>
          <a:blip r:embed="rId3"/>
          <a:stretch>
            <a:fillRect/>
          </a:stretch>
        </p:blipFill>
        <p:spPr>
          <a:xfrm>
            <a:off x="6448864" y="2170551"/>
            <a:ext cx="4299000" cy="4044302"/>
          </a:xfrm>
          <a:prstGeom prst="rect">
            <a:avLst/>
          </a:prstGeom>
        </p:spPr>
      </p:pic>
      <p:sp>
        <p:nvSpPr>
          <p:cNvPr id="2" name="TextBox 1">
            <a:extLst>
              <a:ext uri="{FF2B5EF4-FFF2-40B4-BE49-F238E27FC236}">
                <a16:creationId xmlns:a16="http://schemas.microsoft.com/office/drawing/2014/main" id="{064875FF-7FA0-6642-ABD5-20E75E670A95}"/>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4"/>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5"/>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6"/>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7"/>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8"/>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9"/>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10"/>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1"/>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2"/>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sp>
        <p:nvSpPr>
          <p:cNvPr id="42" name="Title 1">
            <a:extLst>
              <a:ext uri="{FF2B5EF4-FFF2-40B4-BE49-F238E27FC236}">
                <a16:creationId xmlns:a16="http://schemas.microsoft.com/office/drawing/2014/main" id="{545089DB-71D2-6056-F5BF-2CF45CCA15C5}"/>
              </a:ext>
            </a:extLst>
          </p:cNvPr>
          <p:cNvSpPr txBox="1">
            <a:spLocks/>
          </p:cNvSpPr>
          <p:nvPr/>
        </p:nvSpPr>
        <p:spPr>
          <a:xfrm>
            <a:off x="5768504" y="1248935"/>
            <a:ext cx="5645259"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In contrast to the </a:t>
            </a:r>
            <a:r>
              <a:rPr lang="en-US" sz="2800" b="1" dirty="0">
                <a:solidFill>
                  <a:srgbClr val="C00000"/>
                </a:solidFill>
                <a:latin typeface="+mn-lt"/>
              </a:rPr>
              <a:t>rescue effect </a:t>
            </a:r>
            <a:r>
              <a:rPr lang="en-US" sz="2800" dirty="0">
                <a:latin typeface="+mn-lt"/>
              </a:rPr>
              <a:t>observed in </a:t>
            </a:r>
            <a:r>
              <a:rPr lang="en-US" sz="2800" dirty="0" err="1">
                <a:latin typeface="+mn-lt"/>
              </a:rPr>
              <a:t>Hanski</a:t>
            </a:r>
            <a:r>
              <a:rPr lang="en-US" sz="2800" dirty="0">
                <a:latin typeface="+mn-lt"/>
              </a:rPr>
              <a:t>!</a:t>
            </a:r>
          </a:p>
        </p:txBody>
      </p:sp>
      <p:cxnSp>
        <p:nvCxnSpPr>
          <p:cNvPr id="43" name="Straight Arrow Connector 42">
            <a:extLst>
              <a:ext uri="{FF2B5EF4-FFF2-40B4-BE49-F238E27FC236}">
                <a16:creationId xmlns:a16="http://schemas.microsoft.com/office/drawing/2014/main" id="{04111023-0D9F-EC0D-1BE8-D4A6E0A816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571CE26-EFE6-52F1-FA47-189F24516A94}"/>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258037"/>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73329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B1454C2-882C-71C9-85FA-242A36F7C060}"/>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sp>
        <p:nvSpPr>
          <p:cNvPr id="4" name="Rectangle 3">
            <a:extLst>
              <a:ext uri="{FF2B5EF4-FFF2-40B4-BE49-F238E27FC236}">
                <a16:creationId xmlns:a16="http://schemas.microsoft.com/office/drawing/2014/main" id="{DF5CC473-C28E-9B86-3F6A-56DF99F2E4B6}"/>
              </a:ext>
            </a:extLst>
          </p:cNvPr>
          <p:cNvSpPr/>
          <p:nvPr/>
        </p:nvSpPr>
        <p:spPr>
          <a:xfrm>
            <a:off x="325160" y="2823582"/>
            <a:ext cx="5999440" cy="170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3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3E191BFD-428D-E915-4AC4-C371C8216D8C}"/>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pic>
        <p:nvPicPr>
          <p:cNvPr id="1026" name="Picture 2" descr="Figure thumbnail gr1">
            <a:extLst>
              <a:ext uri="{FF2B5EF4-FFF2-40B4-BE49-F238E27FC236}">
                <a16:creationId xmlns:a16="http://schemas.microsoft.com/office/drawing/2014/main" id="{AF3D80B5-8D9C-6664-2BB4-043A42C06F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729" t="50000" r="10541" b="7113"/>
          <a:stretch/>
        </p:blipFill>
        <p:spPr bwMode="auto">
          <a:xfrm>
            <a:off x="1982500" y="4096998"/>
            <a:ext cx="2913360" cy="23394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353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047685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6" name="TextBox 5">
            <a:extLst>
              <a:ext uri="{FF2B5EF4-FFF2-40B4-BE49-F238E27FC236}">
                <a16:creationId xmlns:a16="http://schemas.microsoft.com/office/drawing/2014/main" id="{6CB4F304-52C0-8B6F-34F0-0F8471541B9C}"/>
              </a:ext>
            </a:extLst>
          </p:cNvPr>
          <p:cNvSpPr txBox="1"/>
          <p:nvPr/>
        </p:nvSpPr>
        <p:spPr>
          <a:xfrm>
            <a:off x="7965117" y="1115604"/>
            <a:ext cx="4063519" cy="3847207"/>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Our lemur model highlights some of the earlier challenges discussed with modeling ‘</a:t>
            </a:r>
            <a:r>
              <a:rPr lang="en-US" sz="2200" b="1" dirty="0">
                <a:solidFill>
                  <a:srgbClr val="C00000"/>
                </a:solidFill>
                <a:latin typeface="Calibri" panose="020F0502020204030204" pitchFamily="34" charset="0"/>
                <a:cs typeface="Calibri" panose="020F0502020204030204" pitchFamily="34" charset="0"/>
              </a:rPr>
              <a:t>maximum sustainable yield</a:t>
            </a:r>
            <a:r>
              <a:rPr lang="en-US" sz="2200" dirty="0">
                <a:latin typeface="Calibri" panose="020F0502020204030204" pitchFamily="34" charset="0"/>
                <a:cs typeface="Calibri" panose="020F0502020204030204" pitchFamily="34" charset="0"/>
              </a:rPr>
              <a:t>’ in fisheries!</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Simplest representations of MSY:</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Assume constant harvest.</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Ignore </a:t>
            </a:r>
            <a:r>
              <a:rPr lang="en-US" sz="2200" dirty="0"/>
              <a:t>environmental and demographic stochasticity</a:t>
            </a:r>
          </a:p>
          <a:p>
            <a:pPr lvl="1"/>
            <a:endParaRPr lang="en-US" sz="2400" b="1" dirty="0">
              <a:solidFill>
                <a:srgbClr val="C00000"/>
              </a:solidFill>
            </a:endParaRPr>
          </a:p>
        </p:txBody>
      </p:sp>
    </p:spTree>
    <p:extLst>
      <p:ext uri="{BB962C8B-B14F-4D97-AF65-F5344CB8AC3E}">
        <p14:creationId xmlns:p14="http://schemas.microsoft.com/office/powerpoint/2010/main" val="1188889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41B7A54E-2D59-76DA-A6B8-3FD4E367F65B}"/>
              </a:ext>
            </a:extLst>
          </p:cNvPr>
          <p:cNvSpPr/>
          <p:nvPr/>
        </p:nvSpPr>
        <p:spPr>
          <a:xfrm>
            <a:off x="444230" y="4699591"/>
            <a:ext cx="11303540" cy="210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893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9ED5-EF10-5386-E80F-8A05D2B5FCE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5B4AACC-5657-84FB-15BC-99CA4A8DE12B}"/>
              </a:ext>
            </a:extLst>
          </p:cNvPr>
          <p:cNvSpPr>
            <a:spLocks noGrp="1"/>
          </p:cNvSpPr>
          <p:nvPr>
            <p:ph type="subTitle" idx="1"/>
          </p:nvPr>
        </p:nvSpPr>
        <p:spPr/>
        <p:txBody>
          <a:bodyPr/>
          <a:lstStyle/>
          <a:p>
            <a:endParaRPr lang="en-US"/>
          </a:p>
        </p:txBody>
      </p:sp>
      <p:pic>
        <p:nvPicPr>
          <p:cNvPr id="5" name="slide.url=https://www.polleverywhere.com/multiple_choice_polls/AJCMoiMG5Ijj1n3XgAheS?display_state=instructions&amp;activity_state=opened&amp;state=opened&amp;flow=Instructor&amp;onscreen=persist">
            <a:extLst>
              <a:ext uri="{FF2B5EF4-FFF2-40B4-BE49-F238E27FC236}">
                <a16:creationId xmlns:a16="http://schemas.microsoft.com/office/drawing/2014/main" id="{92AFDF07-230B-2495-105E-3673D0463B9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407644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AA42-5235-73E3-F3C4-7A2C440F1F1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86A5CD-5F78-A75B-31EE-28C985C68500}"/>
              </a:ext>
            </a:extLst>
          </p:cNvPr>
          <p:cNvSpPr>
            <a:spLocks noGrp="1"/>
          </p:cNvSpPr>
          <p:nvPr>
            <p:ph type="subTitle" idx="1"/>
          </p:nvPr>
        </p:nvSpPr>
        <p:spPr/>
        <p:txBody>
          <a:bodyPr/>
          <a:lstStyle/>
          <a:p>
            <a:endParaRPr lang="en-US"/>
          </a:p>
        </p:txBody>
      </p:sp>
      <p:pic>
        <p:nvPicPr>
          <p:cNvPr id="5" name="slide.url=https://www.polleverywhere.com/multiple_choice_polls/AJCMoiMG5Ijj1n3XgAheS?display_state=chart&amp;activity_state=closed&amp;state=closed&amp;flow=Instructor&amp;onscreen=persist">
            <a:extLst>
              <a:ext uri="{FF2B5EF4-FFF2-40B4-BE49-F238E27FC236}">
                <a16:creationId xmlns:a16="http://schemas.microsoft.com/office/drawing/2014/main" id="{E3BCE5FE-AC75-5807-F82C-D9F194621F8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9556900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B22B-BA80-3737-8530-4236555F3C6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7A0E128-70D5-3F8A-76D1-7AE20D07C3FB}"/>
              </a:ext>
            </a:extLst>
          </p:cNvPr>
          <p:cNvSpPr>
            <a:spLocks noGrp="1"/>
          </p:cNvSpPr>
          <p:nvPr>
            <p:ph type="subTitle" idx="1"/>
          </p:nvPr>
        </p:nvSpPr>
        <p:spPr/>
        <p:txBody>
          <a:bodyPr/>
          <a:lstStyle/>
          <a:p>
            <a:endParaRPr lang="en-US"/>
          </a:p>
        </p:txBody>
      </p:sp>
      <p:pic>
        <p:nvPicPr>
          <p:cNvPr id="5" name="slide.url=https://www.polleverywhere.com/multiple_choice_polls/AJCMoiMG5Ijj1n3XgAheS?display_state=chart&amp;activity_state=closed&amp;display=correctness&amp;state=closed&amp;flow=Instructor&amp;onscreen=persist">
            <a:extLst>
              <a:ext uri="{FF2B5EF4-FFF2-40B4-BE49-F238E27FC236}">
                <a16:creationId xmlns:a16="http://schemas.microsoft.com/office/drawing/2014/main" id="{94CE344D-EBBC-4A8A-70A2-E6F03CBC35C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20184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EDFC1-ECAB-80A4-3F53-B5B442D798A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7BF4301-17AC-F955-3BAE-B8D4BF12BD74}"/>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5CD155F-E48B-AADE-A96A-57EA7EB2A483}"/>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60FF7D9-CA5C-4432-1BD6-0B8729B22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8C27EC52-ECB1-3C36-A699-EB9AA6E78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14B32BCB-DFD1-99F8-8AC2-CC5820D639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134B0C48-75EF-7493-74DD-C596EF7AD1C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FDFDB4BA-6C3A-C62F-81C0-DFC0694EF8D0}"/>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7EE0D8E-2084-C380-8101-F16AAACD5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EE4ED642-D750-7357-24DE-AE58F657D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785115C7-F8C6-06F1-BBD1-156A4ED2422C}"/>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06DED34C-379A-76CA-C561-936B80A43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F3E3880-1F6F-4778-C194-D34AA5F3D1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37C7F4BD-8B75-3763-3ECD-8C953D0035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F56FB58-889C-A2D3-151B-B9995D0C9CA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0AEC08-06A6-EE2F-E08B-ED3B3A69576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3D5CCE-14EE-D519-5E1E-28FED070E311}"/>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BE9B948-CB92-C02C-D3EC-0690F7D9D42B}"/>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7026A58-E6B0-1293-E1E3-5FEC306211C0}"/>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E8EB775-31D3-E3FE-1B48-A2CDF7DB86A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A83E3ED3-F885-5C95-5E18-2FACC89069BA}"/>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690EF608-D78F-A7F0-B320-B39E76EF0380}"/>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8F167429-559F-ABA8-01E1-ADE6AFB5A69C}"/>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0AEBF89-27DE-465D-8CF3-4C571611B93C}"/>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1A752E30-6B00-8882-B187-A04E46BABDB5}"/>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2ECD68F0-C533-4196-3B11-562422A69789}"/>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A8330E7-938C-CC15-4352-FFC161C60B78}"/>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7A2A007F-1AE0-E0A1-AEA9-5873374B8D17}"/>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FCDA03EF-474F-F300-ADEF-49F077A1C550}"/>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5366-418E-C32A-AEA6-F56560E217D3}"/>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77316C-A97E-480F-D640-7DFA28C1F6F4}"/>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F89A16-71B1-767B-9B0D-6FCC9E841ECF}"/>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4633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001930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
        <p:nvSpPr>
          <p:cNvPr id="3" name="Content Placeholder 2">
            <a:extLst>
              <a:ext uri="{FF2B5EF4-FFF2-40B4-BE49-F238E27FC236}">
                <a16:creationId xmlns:a16="http://schemas.microsoft.com/office/drawing/2014/main" id="{841ABC85-3B0A-E1DC-9E57-FBD5D173A4CF}"/>
              </a:ext>
            </a:extLst>
          </p:cNvPr>
          <p:cNvSpPr txBox="1">
            <a:spLocks/>
          </p:cNvSpPr>
          <p:nvPr/>
        </p:nvSpPr>
        <p:spPr>
          <a:xfrm>
            <a:off x="1" y="5367892"/>
            <a:ext cx="121920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But ecology is the study of the </a:t>
            </a:r>
            <a:r>
              <a:rPr lang="en-US" sz="3400" b="1" dirty="0">
                <a:solidFill>
                  <a:srgbClr val="C00000"/>
                </a:solidFill>
              </a:rPr>
              <a:t>interactions</a:t>
            </a:r>
            <a:r>
              <a:rPr lang="en-US" sz="3400" b="1" dirty="0">
                <a:solidFill>
                  <a:srgbClr val="FFFF00"/>
                </a:solidFill>
              </a:rPr>
              <a:t> </a:t>
            </a:r>
            <a:r>
              <a:rPr lang="en-US" sz="3400" dirty="0"/>
              <a:t>of organisms with each other and their environment, and in some cases, </a:t>
            </a:r>
            <a:r>
              <a:rPr lang="en-US" sz="3400" b="1" dirty="0">
                <a:solidFill>
                  <a:srgbClr val="C00000"/>
                </a:solidFill>
              </a:rPr>
              <a:t>interspecific interactions</a:t>
            </a:r>
            <a:r>
              <a:rPr lang="en-US" sz="3400" dirty="0"/>
              <a:t> are essential to understanding ecological systems.</a:t>
            </a:r>
          </a:p>
          <a:p>
            <a:pPr lvl="1">
              <a:buFontTx/>
              <a:buChar char="-"/>
            </a:pPr>
            <a:endParaRPr lang="en-US" sz="3400" dirty="0"/>
          </a:p>
        </p:txBody>
      </p:sp>
      <p:pic>
        <p:nvPicPr>
          <p:cNvPr id="4" name="Picture 3">
            <a:extLst>
              <a:ext uri="{FF2B5EF4-FFF2-40B4-BE49-F238E27FC236}">
                <a16:creationId xmlns:a16="http://schemas.microsoft.com/office/drawing/2014/main" id="{800E0E8A-31BF-888A-6D3D-375A29591C86}"/>
              </a:ext>
            </a:extLst>
          </p:cNvPr>
          <p:cNvPicPr>
            <a:picLocks noChangeAspect="1"/>
          </p:cNvPicPr>
          <p:nvPr/>
        </p:nvPicPr>
        <p:blipFill>
          <a:blip r:embed="rId2"/>
          <a:stretch>
            <a:fillRect/>
          </a:stretch>
        </p:blipFill>
        <p:spPr>
          <a:xfrm>
            <a:off x="4776952" y="2079790"/>
            <a:ext cx="2648607" cy="3227118"/>
          </a:xfrm>
          <a:prstGeom prst="rect">
            <a:avLst/>
          </a:prstGeom>
          <a:ln>
            <a:noFill/>
          </a:ln>
          <a:effectLst>
            <a:softEdge rad="112500"/>
          </a:effectLst>
        </p:spPr>
      </p:pic>
    </p:spTree>
    <p:extLst>
      <p:ext uri="{BB962C8B-B14F-4D97-AF65-F5344CB8AC3E}">
        <p14:creationId xmlns:p14="http://schemas.microsoft.com/office/powerpoint/2010/main" val="38490871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EE6B63-6595-9274-9400-7B536B852919}"/>
              </a:ext>
            </a:extLst>
          </p:cNvPr>
          <p:cNvSpPr>
            <a:spLocks noGrp="1"/>
          </p:cNvSpPr>
          <p:nvPr>
            <p:ph type="title"/>
          </p:nvPr>
        </p:nvSpPr>
        <p:spPr>
          <a:xfrm>
            <a:off x="838200" y="365125"/>
            <a:ext cx="10515600" cy="1325563"/>
          </a:xfrm>
        </p:spPr>
        <p:txBody>
          <a:bodyPr/>
          <a:lstStyle/>
          <a:p>
            <a:r>
              <a:rPr lang="en-US" dirty="0"/>
              <a:t>Remember those </a:t>
            </a:r>
            <a:r>
              <a:rPr lang="en-US" dirty="0" err="1"/>
              <a:t>Soay</a:t>
            </a:r>
            <a:r>
              <a:rPr lang="en-US" dirty="0"/>
              <a:t> sheep…</a:t>
            </a:r>
          </a:p>
        </p:txBody>
      </p:sp>
    </p:spTree>
    <p:extLst>
      <p:ext uri="{BB962C8B-B14F-4D97-AF65-F5344CB8AC3E}">
        <p14:creationId xmlns:p14="http://schemas.microsoft.com/office/powerpoint/2010/main" val="1995389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58AE713-49F6-8B04-0550-38B09D42E549}"/>
              </a:ext>
            </a:extLst>
          </p:cNvPr>
          <p:cNvSpPr txBox="1"/>
          <p:nvPr/>
        </p:nvSpPr>
        <p:spPr>
          <a:xfrm>
            <a:off x="456895" y="487948"/>
            <a:ext cx="11260184" cy="1077218"/>
          </a:xfrm>
          <a:prstGeom prst="rect">
            <a:avLst/>
          </a:prstGeom>
          <a:noFill/>
        </p:spPr>
        <p:txBody>
          <a:bodyPr wrap="square">
            <a:spAutoFit/>
          </a:bodyPr>
          <a:lstStyle/>
          <a:p>
            <a:r>
              <a:rPr lang="en-US" sz="3200" dirty="0">
                <a:effectLst/>
                <a:latin typeface="Calibri" panose="020F0502020204030204" pitchFamily="34" charset="0"/>
                <a:cs typeface="Calibri" panose="020F0502020204030204" pitchFamily="34" charset="0"/>
              </a:rPr>
              <a:t>The first model fit the data incorporating the effects of </a:t>
            </a:r>
            <a:r>
              <a:rPr lang="en-US" sz="3200" b="1" dirty="0">
                <a:solidFill>
                  <a:srgbClr val="C00000"/>
                </a:solidFill>
                <a:effectLst/>
                <a:latin typeface="Calibri" panose="020F0502020204030204" pitchFamily="34" charset="0"/>
                <a:cs typeface="Calibri" panose="020F0502020204030204" pitchFamily="34" charset="0"/>
              </a:rPr>
              <a:t>intraspecific competition</a:t>
            </a:r>
            <a:r>
              <a:rPr lang="en-US" sz="3200" dirty="0">
                <a:effectLst/>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(density dependent, logistic growth).</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86308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638504" y="268878"/>
            <a:ext cx="11350850" cy="1077218"/>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In the second model</a:t>
            </a:r>
            <a:r>
              <a:rPr lang="en-US" sz="3200" dirty="0">
                <a:effectLst/>
                <a:latin typeface="Calibri" panose="020F0502020204030204" pitchFamily="34" charset="0"/>
                <a:cs typeface="Calibri" panose="020F0502020204030204" pitchFamily="34" charset="0"/>
              </a:rPr>
              <a:t>, the authors added </a:t>
            </a:r>
            <a:r>
              <a:rPr lang="en-US" sz="3200" b="1" dirty="0">
                <a:solidFill>
                  <a:srgbClr val="C00000"/>
                </a:solidFill>
                <a:effectLst/>
                <a:latin typeface="Calibri" panose="020F0502020204030204" pitchFamily="34" charset="0"/>
                <a:cs typeface="Calibri" panose="020F0502020204030204" pitchFamily="34" charset="0"/>
              </a:rPr>
              <a:t>environmental stochasticity </a:t>
            </a:r>
            <a:r>
              <a:rPr lang="en-US" sz="3200" dirty="0">
                <a:effectLst/>
                <a:latin typeface="Calibri" panose="020F0502020204030204" pitchFamily="34" charset="0"/>
                <a:cs typeface="Calibri" panose="020F0502020204030204" pitchFamily="34" charset="0"/>
              </a:rPr>
              <a:t>(bad </a:t>
            </a:r>
            <a:r>
              <a:rPr lang="en-US" sz="3200" dirty="0">
                <a:latin typeface="Calibri" panose="020F0502020204030204" pitchFamily="34" charset="0"/>
                <a:cs typeface="Calibri" panose="020F0502020204030204" pitchFamily="34" charset="0"/>
              </a:rPr>
              <a:t>weather) t</a:t>
            </a:r>
            <a:r>
              <a:rPr lang="en-US" sz="3200" dirty="0">
                <a:effectLst/>
                <a:latin typeface="Calibri" panose="020F0502020204030204" pitchFamily="34" charset="0"/>
                <a:cs typeface="Calibri" panose="020F0502020204030204" pitchFamily="34" charset="0"/>
              </a:rPr>
              <a:t>o </a:t>
            </a:r>
            <a:r>
              <a:rPr lang="en-US" sz="3200" b="1" dirty="0">
                <a:solidFill>
                  <a:srgbClr val="C00000"/>
                </a:solidFill>
                <a:effectLst/>
                <a:latin typeface="Calibri" panose="020F0502020204030204" pitchFamily="34" charset="0"/>
                <a:cs typeface="Calibri" panose="020F0502020204030204" pitchFamily="34" charset="0"/>
              </a:rPr>
              <a:t>better represent</a:t>
            </a:r>
            <a:r>
              <a:rPr lang="en-US" sz="3200" dirty="0">
                <a:effectLst/>
                <a:latin typeface="Calibri" panose="020F0502020204030204" pitchFamily="34" charset="0"/>
                <a:cs typeface="Calibri" panose="020F0502020204030204" pitchFamily="34" charset="0"/>
              </a:rPr>
              <a:t> the data…</a:t>
            </a:r>
          </a:p>
        </p:txBody>
      </p:sp>
      <p:pic>
        <p:nvPicPr>
          <p:cNvPr id="20" name="Picture 19" descr="Chart, scatter chart&#10;&#10;Description automatically generated">
            <a:extLst>
              <a:ext uri="{FF2B5EF4-FFF2-40B4-BE49-F238E27FC236}">
                <a16:creationId xmlns:a16="http://schemas.microsoft.com/office/drawing/2014/main" id="{46159E0B-6E01-F853-B52F-7F3568C9A5AD}"/>
              </a:ext>
            </a:extLst>
          </p:cNvPr>
          <p:cNvPicPr>
            <a:picLocks noChangeAspect="1"/>
          </p:cNvPicPr>
          <p:nvPr/>
        </p:nvPicPr>
        <p:blipFill rotWithShape="1">
          <a:blip r:embed="rId3"/>
          <a:srcRect l="53200" t="-1" b="51468"/>
          <a:stretch/>
        </p:blipFill>
        <p:spPr>
          <a:xfrm>
            <a:off x="7847888" y="1346096"/>
            <a:ext cx="4141465" cy="3550389"/>
          </a:xfrm>
          <a:prstGeom prst="rect">
            <a:avLst/>
          </a:prstGeom>
        </p:spPr>
      </p:pic>
      <p:sp>
        <p:nvSpPr>
          <p:cNvPr id="24" name="Rectangle 23">
            <a:extLst>
              <a:ext uri="{FF2B5EF4-FFF2-40B4-BE49-F238E27FC236}">
                <a16:creationId xmlns:a16="http://schemas.microsoft.com/office/drawing/2014/main" id="{FF6483D1-0E9A-6E81-5E34-6C9F4D223730}"/>
              </a:ext>
            </a:extLst>
          </p:cNvPr>
          <p:cNvSpPr/>
          <p:nvPr/>
        </p:nvSpPr>
        <p:spPr>
          <a:xfrm>
            <a:off x="8060197" y="1346096"/>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2CDE54-7E41-2E5C-1BF4-505203585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EBF5881-0B52-7CAD-1E55-2B49751124D0}"/>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7" name="Picture 6" descr="Graphical user interface, text, application, email&#10;&#10;Description automatically generated">
            <a:extLst>
              <a:ext uri="{FF2B5EF4-FFF2-40B4-BE49-F238E27FC236}">
                <a16:creationId xmlns:a16="http://schemas.microsoft.com/office/drawing/2014/main" id="{EA42F999-F529-3019-E4E4-862705F6464B}"/>
              </a:ext>
            </a:extLst>
          </p:cNvPr>
          <p:cNvPicPr>
            <a:picLocks noChangeAspect="1"/>
          </p:cNvPicPr>
          <p:nvPr/>
        </p:nvPicPr>
        <p:blipFill>
          <a:blip r:embed="rId5"/>
          <a:stretch>
            <a:fillRect/>
          </a:stretch>
        </p:blipFill>
        <p:spPr>
          <a:xfrm>
            <a:off x="6486187" y="4963492"/>
            <a:ext cx="5705814" cy="1894508"/>
          </a:xfrm>
          <a:prstGeom prst="rect">
            <a:avLst/>
          </a:prstGeom>
        </p:spPr>
      </p:pic>
    </p:spTree>
    <p:extLst>
      <p:ext uri="{BB962C8B-B14F-4D97-AF65-F5344CB8AC3E}">
        <p14:creationId xmlns:p14="http://schemas.microsoft.com/office/powerpoint/2010/main" val="1452602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5" name="Rectangle 4">
            <a:extLst>
              <a:ext uri="{FF2B5EF4-FFF2-40B4-BE49-F238E27FC236}">
                <a16:creationId xmlns:a16="http://schemas.microsoft.com/office/drawing/2014/main" id="{6B123C24-2CFE-3799-F9EC-86E573E81C8D}"/>
              </a:ext>
            </a:extLst>
          </p:cNvPr>
          <p:cNvSpPr/>
          <p:nvPr/>
        </p:nvSpPr>
        <p:spPr>
          <a:xfrm>
            <a:off x="444230" y="5486400"/>
            <a:ext cx="11303540" cy="1313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474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638504" y="268878"/>
            <a:ext cx="6075907" cy="156966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Later still, they added </a:t>
            </a:r>
            <a:r>
              <a:rPr lang="en-US" sz="3200" b="1" dirty="0">
                <a:solidFill>
                  <a:srgbClr val="C00000"/>
                </a:solidFill>
                <a:latin typeface="Calibri" panose="020F0502020204030204" pitchFamily="34" charset="0"/>
                <a:cs typeface="Calibri" panose="020F0502020204030204" pitchFamily="34" charset="0"/>
              </a:rPr>
              <a:t>population structure</a:t>
            </a:r>
            <a:r>
              <a:rPr lang="en-US" sz="3200" dirty="0">
                <a:latin typeface="Calibri" panose="020F0502020204030204" pitchFamily="34" charset="0"/>
                <a:cs typeface="Calibri" panose="020F0502020204030204" pitchFamily="34" charset="0"/>
              </a:rPr>
              <a:t> (age, sex) to do an </a:t>
            </a:r>
            <a:r>
              <a:rPr lang="en-US" sz="3200" i="1" dirty="0">
                <a:latin typeface="Calibri" panose="020F0502020204030204" pitchFamily="34" charset="0"/>
                <a:cs typeface="Calibri" panose="020F0502020204030204" pitchFamily="34" charset="0"/>
              </a:rPr>
              <a:t>even better job </a:t>
            </a:r>
            <a:r>
              <a:rPr lang="en-US" sz="3200" dirty="0">
                <a:latin typeface="Calibri" panose="020F0502020204030204" pitchFamily="34" charset="0"/>
                <a:cs typeface="Calibri" panose="020F0502020204030204" pitchFamily="34" charset="0"/>
              </a:rPr>
              <a:t>of recovering the data</a:t>
            </a:r>
            <a:r>
              <a:rPr lang="en-US" sz="3200" dirty="0">
                <a:effectLst/>
                <a:latin typeface="Calibri" panose="020F0502020204030204" pitchFamily="34" charset="0"/>
                <a:cs typeface="Calibri" panose="020F0502020204030204" pitchFamily="34" charset="0"/>
              </a:rPr>
              <a:t>…</a:t>
            </a:r>
          </a:p>
        </p:txBody>
      </p:sp>
      <p:sp>
        <p:nvSpPr>
          <p:cNvPr id="24" name="Rectangle 23">
            <a:extLst>
              <a:ext uri="{FF2B5EF4-FFF2-40B4-BE49-F238E27FC236}">
                <a16:creationId xmlns:a16="http://schemas.microsoft.com/office/drawing/2014/main" id="{FF6483D1-0E9A-6E81-5E34-6C9F4D223730}"/>
              </a:ext>
            </a:extLst>
          </p:cNvPr>
          <p:cNvSpPr/>
          <p:nvPr/>
        </p:nvSpPr>
        <p:spPr>
          <a:xfrm>
            <a:off x="8060197" y="1346096"/>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12FA915-BCC7-08A1-5497-852CCE62BD30}"/>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10;&#10;Description automatically generated">
            <a:extLst>
              <a:ext uri="{FF2B5EF4-FFF2-40B4-BE49-F238E27FC236}">
                <a16:creationId xmlns:a16="http://schemas.microsoft.com/office/drawing/2014/main" id="{97EC5418-DBA5-F0F3-5DA2-B0E057CF4681}"/>
              </a:ext>
            </a:extLst>
          </p:cNvPr>
          <p:cNvPicPr>
            <a:picLocks noChangeAspect="1"/>
          </p:cNvPicPr>
          <p:nvPr/>
        </p:nvPicPr>
        <p:blipFill>
          <a:blip r:embed="rId3"/>
          <a:stretch>
            <a:fillRect/>
          </a:stretch>
        </p:blipFill>
        <p:spPr>
          <a:xfrm>
            <a:off x="838200" y="4471673"/>
            <a:ext cx="6223951" cy="792563"/>
          </a:xfrm>
          <a:prstGeom prst="rect">
            <a:avLst/>
          </a:prstGeom>
        </p:spPr>
      </p:pic>
      <p:pic>
        <p:nvPicPr>
          <p:cNvPr id="4" name="Picture 3" descr="Text&#10;&#10;Description automatically generated">
            <a:extLst>
              <a:ext uri="{FF2B5EF4-FFF2-40B4-BE49-F238E27FC236}">
                <a16:creationId xmlns:a16="http://schemas.microsoft.com/office/drawing/2014/main" id="{3A0E6E27-0B6E-9AEC-1BF6-3B4B2424A971}"/>
              </a:ext>
            </a:extLst>
          </p:cNvPr>
          <p:cNvPicPr>
            <a:picLocks noChangeAspect="1"/>
          </p:cNvPicPr>
          <p:nvPr/>
        </p:nvPicPr>
        <p:blipFill>
          <a:blip r:embed="rId4"/>
          <a:stretch>
            <a:fillRect/>
          </a:stretch>
        </p:blipFill>
        <p:spPr>
          <a:xfrm>
            <a:off x="1046272" y="2180152"/>
            <a:ext cx="5807805" cy="2414291"/>
          </a:xfrm>
          <a:prstGeom prst="rect">
            <a:avLst/>
          </a:prstGeom>
        </p:spPr>
      </p:pic>
      <p:pic>
        <p:nvPicPr>
          <p:cNvPr id="8" name="Picture 7" descr="Chart, scatter chart&#10;&#10;Description automatically generated">
            <a:extLst>
              <a:ext uri="{FF2B5EF4-FFF2-40B4-BE49-F238E27FC236}">
                <a16:creationId xmlns:a16="http://schemas.microsoft.com/office/drawing/2014/main" id="{6113FFCB-66F2-2E3E-4E43-4864848AF76A}"/>
              </a:ext>
            </a:extLst>
          </p:cNvPr>
          <p:cNvPicPr>
            <a:picLocks noChangeAspect="1"/>
          </p:cNvPicPr>
          <p:nvPr/>
        </p:nvPicPr>
        <p:blipFill rotWithShape="1">
          <a:blip r:embed="rId5"/>
          <a:srcRect t="10981" r="48008"/>
          <a:stretch/>
        </p:blipFill>
        <p:spPr>
          <a:xfrm>
            <a:off x="8032569" y="370015"/>
            <a:ext cx="4041041" cy="3537290"/>
          </a:xfrm>
          <a:prstGeom prst="rect">
            <a:avLst/>
          </a:prstGeom>
        </p:spPr>
      </p:pic>
      <p:grpSp>
        <p:nvGrpSpPr>
          <p:cNvPr id="10" name="Group 9">
            <a:extLst>
              <a:ext uri="{FF2B5EF4-FFF2-40B4-BE49-F238E27FC236}">
                <a16:creationId xmlns:a16="http://schemas.microsoft.com/office/drawing/2014/main" id="{4FEF4C4F-2837-A8BC-527C-96AA375EE3C1}"/>
              </a:ext>
            </a:extLst>
          </p:cNvPr>
          <p:cNvGrpSpPr/>
          <p:nvPr/>
        </p:nvGrpSpPr>
        <p:grpSpPr>
          <a:xfrm>
            <a:off x="8211659" y="3225549"/>
            <a:ext cx="3947134" cy="3632451"/>
            <a:chOff x="7387367" y="3039588"/>
            <a:chExt cx="4312824" cy="3645456"/>
          </a:xfrm>
        </p:grpSpPr>
        <p:pic>
          <p:nvPicPr>
            <p:cNvPr id="12" name="Picture 11" descr="Chart, scatter chart&#10;&#10;Description automatically generated">
              <a:extLst>
                <a:ext uri="{FF2B5EF4-FFF2-40B4-BE49-F238E27FC236}">
                  <a16:creationId xmlns:a16="http://schemas.microsoft.com/office/drawing/2014/main" id="{7DD43BFB-92AD-AA30-4A6D-77BE39DE4585}"/>
                </a:ext>
              </a:extLst>
            </p:cNvPr>
            <p:cNvPicPr>
              <a:picLocks noChangeAspect="1"/>
            </p:cNvPicPr>
            <p:nvPr/>
          </p:nvPicPr>
          <p:blipFill rotWithShape="1">
            <a:blip r:embed="rId5"/>
            <a:srcRect l="53007" t="8259"/>
            <a:stretch/>
          </p:blipFill>
          <p:spPr>
            <a:xfrm>
              <a:off x="8047671" y="3039588"/>
              <a:ext cx="3652520" cy="3645456"/>
            </a:xfrm>
            <a:prstGeom prst="rect">
              <a:avLst/>
            </a:prstGeom>
          </p:spPr>
        </p:pic>
        <p:pic>
          <p:nvPicPr>
            <p:cNvPr id="13" name="Picture 12" descr="Chart, scatter chart&#10;&#10;Description automatically generated">
              <a:extLst>
                <a:ext uri="{FF2B5EF4-FFF2-40B4-BE49-F238E27FC236}">
                  <a16:creationId xmlns:a16="http://schemas.microsoft.com/office/drawing/2014/main" id="{06D7B281-8E9D-356A-8A48-CBC819476CCE}"/>
                </a:ext>
              </a:extLst>
            </p:cNvPr>
            <p:cNvPicPr>
              <a:picLocks noChangeAspect="1"/>
            </p:cNvPicPr>
            <p:nvPr/>
          </p:nvPicPr>
          <p:blipFill rotWithShape="1">
            <a:blip r:embed="rId5"/>
            <a:srcRect l="1500" t="3908" r="87079" b="24558"/>
            <a:stretch/>
          </p:blipFill>
          <p:spPr>
            <a:xfrm>
              <a:off x="7387367" y="3039588"/>
              <a:ext cx="887654" cy="2842509"/>
            </a:xfrm>
            <a:prstGeom prst="rect">
              <a:avLst/>
            </a:prstGeom>
          </p:spPr>
        </p:pic>
      </p:grpSp>
      <p:pic>
        <p:nvPicPr>
          <p:cNvPr id="14" name="Graphic 13" descr="Female with solid fill">
            <a:extLst>
              <a:ext uri="{FF2B5EF4-FFF2-40B4-BE49-F238E27FC236}">
                <a16:creationId xmlns:a16="http://schemas.microsoft.com/office/drawing/2014/main" id="{E03D8D97-DD8C-509C-C2B8-465580BC13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9827" y="2180152"/>
            <a:ext cx="579327" cy="579327"/>
          </a:xfrm>
          <a:prstGeom prst="rect">
            <a:avLst/>
          </a:prstGeom>
        </p:spPr>
      </p:pic>
      <p:pic>
        <p:nvPicPr>
          <p:cNvPr id="15" name="Graphic 14" descr="Male with solid fill">
            <a:extLst>
              <a:ext uri="{FF2B5EF4-FFF2-40B4-BE49-F238E27FC236}">
                <a16:creationId xmlns:a16="http://schemas.microsoft.com/office/drawing/2014/main" id="{327531FE-F6CC-840E-B5B0-3CA0C49F9D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8283" y="5452800"/>
            <a:ext cx="587807" cy="587807"/>
          </a:xfrm>
          <a:prstGeom prst="rect">
            <a:avLst/>
          </a:prstGeom>
        </p:spPr>
      </p:pic>
      <p:sp>
        <p:nvSpPr>
          <p:cNvPr id="16" name="TextBox 15">
            <a:extLst>
              <a:ext uri="{FF2B5EF4-FFF2-40B4-BE49-F238E27FC236}">
                <a16:creationId xmlns:a16="http://schemas.microsoft.com/office/drawing/2014/main" id="{1FAF0185-5FD9-E683-9B0C-E6D9F119BB32}"/>
              </a:ext>
            </a:extLst>
          </p:cNvPr>
          <p:cNvSpPr txBox="1"/>
          <p:nvPr/>
        </p:nvSpPr>
        <p:spPr>
          <a:xfrm>
            <a:off x="9334460" y="1923216"/>
            <a:ext cx="1394500" cy="1200329"/>
          </a:xfrm>
          <a:prstGeom prst="rect">
            <a:avLst/>
          </a:prstGeom>
          <a:noFill/>
        </p:spPr>
        <p:txBody>
          <a:bodyPr wrap="square">
            <a:spAutoFit/>
          </a:bodyPr>
          <a:lstStyle/>
          <a:p>
            <a:r>
              <a:rPr lang="en-US" dirty="0">
                <a:solidFill>
                  <a:schemeClr val="accent6">
                    <a:lumMod val="75000"/>
                  </a:schemeClr>
                </a:solidFill>
              </a:rPr>
              <a:t>lambs</a:t>
            </a:r>
          </a:p>
          <a:p>
            <a:r>
              <a:rPr lang="en-US" dirty="0"/>
              <a:t>yearlings</a:t>
            </a:r>
          </a:p>
          <a:p>
            <a:r>
              <a:rPr lang="en-US" dirty="0">
                <a:solidFill>
                  <a:srgbClr val="FF0000"/>
                </a:solidFill>
              </a:rPr>
              <a:t>adults</a:t>
            </a:r>
          </a:p>
          <a:p>
            <a:r>
              <a:rPr lang="en-US" dirty="0">
                <a:solidFill>
                  <a:schemeClr val="accent5">
                    <a:lumMod val="75000"/>
                  </a:schemeClr>
                </a:solidFill>
              </a:rPr>
              <a:t>older adults</a:t>
            </a:r>
          </a:p>
        </p:txBody>
      </p:sp>
      <p:sp>
        <p:nvSpPr>
          <p:cNvPr id="17" name="TextBox 16">
            <a:extLst>
              <a:ext uri="{FF2B5EF4-FFF2-40B4-BE49-F238E27FC236}">
                <a16:creationId xmlns:a16="http://schemas.microsoft.com/office/drawing/2014/main" id="{46F460C6-F6AE-6F1D-18E5-DC7C0C3CF09C}"/>
              </a:ext>
            </a:extLst>
          </p:cNvPr>
          <p:cNvSpPr txBox="1"/>
          <p:nvPr/>
        </p:nvSpPr>
        <p:spPr>
          <a:xfrm>
            <a:off x="9281033" y="5394276"/>
            <a:ext cx="1394500" cy="646331"/>
          </a:xfrm>
          <a:prstGeom prst="rect">
            <a:avLst/>
          </a:prstGeom>
          <a:noFill/>
        </p:spPr>
        <p:txBody>
          <a:bodyPr wrap="square">
            <a:spAutoFit/>
          </a:bodyPr>
          <a:lstStyle/>
          <a:p>
            <a:r>
              <a:rPr lang="en-US" dirty="0">
                <a:solidFill>
                  <a:schemeClr val="accent6">
                    <a:lumMod val="75000"/>
                  </a:schemeClr>
                </a:solidFill>
              </a:rPr>
              <a:t>lambs</a:t>
            </a:r>
          </a:p>
          <a:p>
            <a:r>
              <a:rPr lang="en-US" dirty="0">
                <a:solidFill>
                  <a:srgbClr val="FF0000"/>
                </a:solidFill>
              </a:rPr>
              <a:t>adults</a:t>
            </a:r>
          </a:p>
        </p:txBody>
      </p:sp>
      <p:sp>
        <p:nvSpPr>
          <p:cNvPr id="18" name="Rectangle 17">
            <a:extLst>
              <a:ext uri="{FF2B5EF4-FFF2-40B4-BE49-F238E27FC236}">
                <a16:creationId xmlns:a16="http://schemas.microsoft.com/office/drawing/2014/main" id="{A20DC359-B442-71B9-A9A8-1C0885263EE2}"/>
              </a:ext>
            </a:extLst>
          </p:cNvPr>
          <p:cNvSpPr/>
          <p:nvPr/>
        </p:nvSpPr>
        <p:spPr>
          <a:xfrm>
            <a:off x="8211659" y="274854"/>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C53738-8CB9-03DE-F8F6-4BFB5BA21B9B}"/>
              </a:ext>
            </a:extLst>
          </p:cNvPr>
          <p:cNvSpPr/>
          <p:nvPr/>
        </p:nvSpPr>
        <p:spPr>
          <a:xfrm>
            <a:off x="8243669" y="345641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259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724E9-ABB8-9B35-309B-8116C77B3D2B}"/>
              </a:ext>
            </a:extLst>
          </p:cNvPr>
          <p:cNvSpPr txBox="1"/>
          <p:nvPr/>
        </p:nvSpPr>
        <p:spPr>
          <a:xfrm>
            <a:off x="400050" y="268878"/>
            <a:ext cx="4797316" cy="255454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But this team has known for some time that </a:t>
            </a:r>
            <a:r>
              <a:rPr lang="en-US" sz="3200" b="1" dirty="0">
                <a:solidFill>
                  <a:srgbClr val="C00000"/>
                </a:solidFill>
                <a:latin typeface="Calibri" panose="020F0502020204030204" pitchFamily="34" charset="0"/>
                <a:cs typeface="Calibri" panose="020F0502020204030204" pitchFamily="34" charset="0"/>
              </a:rPr>
              <a:t>interspecies interactions</a:t>
            </a:r>
            <a:r>
              <a:rPr lang="en-US" sz="3200" dirty="0">
                <a:latin typeface="Calibri" panose="020F0502020204030204" pitchFamily="34" charset="0"/>
                <a:cs typeface="Calibri" panose="020F0502020204030204" pitchFamily="34" charset="0"/>
              </a:rPr>
              <a:t> impact </a:t>
            </a:r>
            <a:r>
              <a:rPr lang="en-US" sz="3200" dirty="0" err="1">
                <a:latin typeface="Calibri" panose="020F0502020204030204" pitchFamily="34" charset="0"/>
                <a:cs typeface="Calibri" panose="020F0502020204030204" pitchFamily="34" charset="0"/>
              </a:rPr>
              <a:t>Soay</a:t>
            </a:r>
            <a:r>
              <a:rPr lang="en-US" sz="3200" dirty="0">
                <a:latin typeface="Calibri" panose="020F0502020204030204" pitchFamily="34" charset="0"/>
                <a:cs typeface="Calibri" panose="020F0502020204030204" pitchFamily="34" charset="0"/>
              </a:rPr>
              <a:t> sheep survival in crash years as well!</a:t>
            </a:r>
            <a:endParaRPr lang="en-US" sz="32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spTree>
    <p:extLst>
      <p:ext uri="{BB962C8B-B14F-4D97-AF65-F5344CB8AC3E}">
        <p14:creationId xmlns:p14="http://schemas.microsoft.com/office/powerpoint/2010/main" val="5743569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724E9-ABB8-9B35-309B-8116C77B3D2B}"/>
              </a:ext>
            </a:extLst>
          </p:cNvPr>
          <p:cNvSpPr txBox="1"/>
          <p:nvPr/>
        </p:nvSpPr>
        <p:spPr>
          <a:xfrm>
            <a:off x="342900" y="268878"/>
            <a:ext cx="4654769" cy="255454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But this team has known for some time that </a:t>
            </a:r>
            <a:r>
              <a:rPr lang="en-US" sz="3200" b="1" dirty="0">
                <a:solidFill>
                  <a:srgbClr val="C00000"/>
                </a:solidFill>
                <a:latin typeface="Calibri" panose="020F0502020204030204" pitchFamily="34" charset="0"/>
                <a:cs typeface="Calibri" panose="020F0502020204030204" pitchFamily="34" charset="0"/>
              </a:rPr>
              <a:t>interspecies interactions</a:t>
            </a:r>
            <a:r>
              <a:rPr lang="en-US" sz="3200" dirty="0">
                <a:latin typeface="Calibri" panose="020F0502020204030204" pitchFamily="34" charset="0"/>
                <a:cs typeface="Calibri" panose="020F0502020204030204" pitchFamily="34" charset="0"/>
              </a:rPr>
              <a:t> impact </a:t>
            </a:r>
            <a:r>
              <a:rPr lang="en-US" sz="3200" dirty="0" err="1">
                <a:latin typeface="Calibri" panose="020F0502020204030204" pitchFamily="34" charset="0"/>
                <a:cs typeface="Calibri" panose="020F0502020204030204" pitchFamily="34" charset="0"/>
              </a:rPr>
              <a:t>Soay</a:t>
            </a:r>
            <a:r>
              <a:rPr lang="en-US" sz="3200" dirty="0">
                <a:latin typeface="Calibri" panose="020F0502020204030204" pitchFamily="34" charset="0"/>
                <a:cs typeface="Calibri" panose="020F0502020204030204" pitchFamily="34" charset="0"/>
              </a:rPr>
              <a:t> sheep survival in crash years as well!</a:t>
            </a:r>
            <a:endParaRPr lang="en-US" sz="32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sp>
        <p:nvSpPr>
          <p:cNvPr id="4" name="TextBox 3">
            <a:extLst>
              <a:ext uri="{FF2B5EF4-FFF2-40B4-BE49-F238E27FC236}">
                <a16:creationId xmlns:a16="http://schemas.microsoft.com/office/drawing/2014/main" id="{51CD8C4A-F90A-05FF-4BDE-3822EA846B32}"/>
              </a:ext>
            </a:extLst>
          </p:cNvPr>
          <p:cNvSpPr txBox="1"/>
          <p:nvPr/>
        </p:nvSpPr>
        <p:spPr>
          <a:xfrm>
            <a:off x="342901" y="3196009"/>
            <a:ext cx="4654768" cy="353943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The team is actively working on a model that incorporates </a:t>
            </a:r>
            <a:r>
              <a:rPr lang="en-US" sz="3200" b="1" dirty="0">
                <a:solidFill>
                  <a:srgbClr val="C00000"/>
                </a:solidFill>
                <a:latin typeface="Calibri" panose="020F0502020204030204" pitchFamily="34" charset="0"/>
                <a:cs typeface="Calibri" panose="020F0502020204030204" pitchFamily="34" charset="0"/>
              </a:rPr>
              <a:t>nematode-sheep (parasite-host) interactions </a:t>
            </a:r>
            <a:r>
              <a:rPr lang="en-US" sz="3200" dirty="0">
                <a:latin typeface="Calibri" panose="020F0502020204030204" pitchFamily="34" charset="0"/>
                <a:cs typeface="Calibri" panose="020F0502020204030204" pitchFamily="34" charset="0"/>
              </a:rPr>
              <a:t>to explain </a:t>
            </a:r>
            <a:r>
              <a:rPr lang="en-US" sz="3200" dirty="0" err="1">
                <a:latin typeface="Calibri" panose="020F0502020204030204" pitchFamily="34" charset="0"/>
                <a:cs typeface="Calibri" panose="020F0502020204030204" pitchFamily="34" charset="0"/>
              </a:rPr>
              <a:t>longterm</a:t>
            </a:r>
            <a:r>
              <a:rPr lang="en-US" sz="3200" dirty="0">
                <a:latin typeface="Calibri" panose="020F0502020204030204" pitchFamily="34" charset="0"/>
                <a:cs typeface="Calibri" panose="020F0502020204030204" pitchFamily="34" charset="0"/>
              </a:rPr>
              <a:t> sheep population dynamics.</a:t>
            </a:r>
            <a:endParaRPr lang="en-US" sz="3200" dirty="0">
              <a:effectLst/>
              <a:latin typeface="Calibri" panose="020F0502020204030204" pitchFamily="34" charset="0"/>
              <a:cs typeface="Calibri" panose="020F0502020204030204" pitchFamily="34" charset="0"/>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spTree>
    <p:extLst>
      <p:ext uri="{BB962C8B-B14F-4D97-AF65-F5344CB8AC3E}">
        <p14:creationId xmlns:p14="http://schemas.microsoft.com/office/powerpoint/2010/main" val="3226415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D323-BFD1-7F79-E724-A82E8E7BCA2E}"/>
              </a:ext>
            </a:extLst>
          </p:cNvPr>
          <p:cNvSpPr>
            <a:spLocks noGrp="1"/>
          </p:cNvSpPr>
          <p:nvPr>
            <p:ph type="title"/>
          </p:nvPr>
        </p:nvSpPr>
        <p:spPr/>
        <p:txBody>
          <a:bodyPr/>
          <a:lstStyle/>
          <a:p>
            <a:r>
              <a:rPr lang="en-US" dirty="0"/>
              <a:t>Species can interact in several distinct ways</a:t>
            </a:r>
          </a:p>
        </p:txBody>
      </p:sp>
      <p:sp>
        <p:nvSpPr>
          <p:cNvPr id="3" name="Content Placeholder 2">
            <a:extLst>
              <a:ext uri="{FF2B5EF4-FFF2-40B4-BE49-F238E27FC236}">
                <a16:creationId xmlns:a16="http://schemas.microsoft.com/office/drawing/2014/main" id="{2947ED77-C52D-06AF-F194-4831B923B70A}"/>
              </a:ext>
            </a:extLst>
          </p:cNvPr>
          <p:cNvSpPr>
            <a:spLocks noGrp="1"/>
          </p:cNvSpPr>
          <p:nvPr>
            <p:ph idx="1"/>
          </p:nvPr>
        </p:nvSpPr>
        <p:spPr/>
        <p:txBody>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rPr>
              <a:t>Predation</a:t>
            </a:r>
            <a:r>
              <a:rPr lang="en-US" dirty="0"/>
              <a:t> – one species benefits, the other is harmed (eaten!)</a:t>
            </a:r>
          </a:p>
          <a:p>
            <a:r>
              <a:rPr lang="en-US" b="1" dirty="0">
                <a:solidFill>
                  <a:srgbClr val="C00000"/>
                </a:solidFill>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rPr>
              <a:t>Parasitism</a:t>
            </a:r>
            <a:r>
              <a:rPr lang="en-US" dirty="0"/>
              <a:t> – one species (the parasite) lives </a:t>
            </a:r>
            <a:r>
              <a:rPr lang="en-US" i="1" dirty="0"/>
              <a:t>in </a:t>
            </a:r>
            <a:r>
              <a:rPr lang="en-US" dirty="0"/>
              <a:t>or </a:t>
            </a:r>
            <a:r>
              <a:rPr lang="en-US" i="1" dirty="0"/>
              <a:t>on </a:t>
            </a:r>
            <a:r>
              <a:rPr lang="en-US" dirty="0"/>
              <a:t>the other species (the host)</a:t>
            </a:r>
          </a:p>
          <a:p>
            <a:endParaRPr lang="en-US" dirty="0"/>
          </a:p>
        </p:txBody>
      </p:sp>
    </p:spTree>
    <p:extLst>
      <p:ext uri="{BB962C8B-B14F-4D97-AF65-F5344CB8AC3E}">
        <p14:creationId xmlns:p14="http://schemas.microsoft.com/office/powerpoint/2010/main" val="35433009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D323-BFD1-7F79-E724-A82E8E7BCA2E}"/>
              </a:ext>
            </a:extLst>
          </p:cNvPr>
          <p:cNvSpPr>
            <a:spLocks noGrp="1"/>
          </p:cNvSpPr>
          <p:nvPr>
            <p:ph type="title"/>
          </p:nvPr>
        </p:nvSpPr>
        <p:spPr/>
        <p:txBody>
          <a:bodyPr/>
          <a:lstStyle/>
          <a:p>
            <a:r>
              <a:rPr lang="en-US" dirty="0"/>
              <a:t>Species can interact in several distinct ways</a:t>
            </a:r>
          </a:p>
        </p:txBody>
      </p:sp>
      <p:sp>
        <p:nvSpPr>
          <p:cNvPr id="3" name="Content Placeholder 2">
            <a:extLst>
              <a:ext uri="{FF2B5EF4-FFF2-40B4-BE49-F238E27FC236}">
                <a16:creationId xmlns:a16="http://schemas.microsoft.com/office/drawing/2014/main" id="{2947ED77-C52D-06AF-F194-4831B923B70A}"/>
              </a:ext>
            </a:extLst>
          </p:cNvPr>
          <p:cNvSpPr>
            <a:spLocks noGrp="1"/>
          </p:cNvSpPr>
          <p:nvPr>
            <p:ph idx="1"/>
          </p:nvPr>
        </p:nvSpPr>
        <p:spPr/>
        <p:txBody>
          <a:bodyPr>
            <a:normAutofit/>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highlight>
                  <a:srgbClr val="FFFF00"/>
                </a:highlight>
              </a:rPr>
              <a:t>Predation</a:t>
            </a:r>
            <a:r>
              <a:rPr lang="en-US" dirty="0"/>
              <a:t> – one species benefits, the other is harmed (eaten!)</a:t>
            </a:r>
          </a:p>
          <a:p>
            <a:r>
              <a:rPr lang="en-US" b="1" dirty="0">
                <a:solidFill>
                  <a:srgbClr val="C00000"/>
                </a:solidFill>
                <a:highlight>
                  <a:srgbClr val="FFFF00"/>
                </a:highlight>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rPr>
              <a:t>Parasitism</a:t>
            </a:r>
            <a:r>
              <a:rPr lang="en-US" dirty="0"/>
              <a:t> – one species (the parasite) lives </a:t>
            </a:r>
            <a:r>
              <a:rPr lang="en-US" i="1" dirty="0"/>
              <a:t>in </a:t>
            </a:r>
            <a:r>
              <a:rPr lang="en-US" dirty="0"/>
              <a:t>or </a:t>
            </a:r>
            <a:r>
              <a:rPr lang="en-US" i="1" dirty="0"/>
              <a:t>on </a:t>
            </a:r>
            <a:r>
              <a:rPr lang="en-US" dirty="0"/>
              <a:t>the other species (the host)</a:t>
            </a:r>
          </a:p>
        </p:txBody>
      </p:sp>
    </p:spTree>
    <p:extLst>
      <p:ext uri="{BB962C8B-B14F-4D97-AF65-F5344CB8AC3E}">
        <p14:creationId xmlns:p14="http://schemas.microsoft.com/office/powerpoint/2010/main" val="5957912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D9BA9-5E7B-6146-1623-99E5ABE6CA19}"/>
              </a:ext>
            </a:extLst>
          </p:cNvPr>
          <p:cNvSpPr>
            <a:spLocks noGrp="1"/>
          </p:cNvSpPr>
          <p:nvPr>
            <p:ph idx="1"/>
          </p:nvPr>
        </p:nvSpPr>
        <p:spPr>
          <a:xfrm>
            <a:off x="747846" y="567804"/>
            <a:ext cx="4412734" cy="5722391"/>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4" name="Title 1">
            <a:extLst>
              <a:ext uri="{FF2B5EF4-FFF2-40B4-BE49-F238E27FC236}">
                <a16:creationId xmlns:a16="http://schemas.microsoft.com/office/drawing/2014/main" id="{2668E22A-6414-F1AF-3E58-622BB6A43319}"/>
              </a:ext>
            </a:extLst>
          </p:cNvPr>
          <p:cNvSpPr>
            <a:spLocks noGrp="1"/>
          </p:cNvSpPr>
          <p:nvPr>
            <p:ph type="title"/>
          </p:nvPr>
        </p:nvSpPr>
        <p:spPr>
          <a:xfrm>
            <a:off x="7031421" y="4353395"/>
            <a:ext cx="4987857"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5" name="Content Placeholder 8">
            <a:extLst>
              <a:ext uri="{FF2B5EF4-FFF2-40B4-BE49-F238E27FC236}">
                <a16:creationId xmlns:a16="http://schemas.microsoft.com/office/drawing/2014/main" id="{97E8A688-9AAA-BBA4-91EC-0187B36D1141}"/>
              </a:ext>
            </a:extLst>
          </p:cNvPr>
          <p:cNvSpPr txBox="1">
            <a:spLocks/>
          </p:cNvSpPr>
          <p:nvPr/>
        </p:nvSpPr>
        <p:spPr>
          <a:xfrm>
            <a:off x="7031421" y="5661072"/>
            <a:ext cx="3847168" cy="629123"/>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000000"/>
                </a:solidFill>
              </a:rPr>
              <a:t>-John Steinbeck</a:t>
            </a:r>
          </a:p>
          <a:p>
            <a:pPr marL="0" indent="0">
              <a:buFont typeface="Arial" panose="020B0604020202020204" pitchFamily="34" charset="0"/>
              <a:buNone/>
            </a:pPr>
            <a:r>
              <a:rPr lang="en-US" sz="1600" i="1" dirty="0">
                <a:solidFill>
                  <a:srgbClr val="000000"/>
                </a:solidFill>
              </a:rPr>
              <a:t>The Log from the Sea of Cortez </a:t>
            </a:r>
            <a:r>
              <a:rPr lang="en-US" sz="1600" dirty="0">
                <a:solidFill>
                  <a:srgbClr val="000000"/>
                </a:solidFill>
              </a:rPr>
              <a:t>(1941)</a:t>
            </a:r>
          </a:p>
        </p:txBody>
      </p:sp>
      <p:pic>
        <p:nvPicPr>
          <p:cNvPr id="6" name="Picture 6">
            <a:extLst>
              <a:ext uri="{FF2B5EF4-FFF2-40B4-BE49-F238E27FC236}">
                <a16:creationId xmlns:a16="http://schemas.microsoft.com/office/drawing/2014/main" id="{327C0282-ACED-6BF6-DD7E-8313E6267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628" y="398597"/>
            <a:ext cx="5329818" cy="37873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42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280637" y="365125"/>
            <a:ext cx="11454163" cy="1325563"/>
          </a:xfrm>
        </p:spPr>
        <p:txBody>
          <a:bodyPr>
            <a:normAutofit/>
          </a:bodyPr>
          <a:lstStyle/>
          <a:p>
            <a:pPr algn="ctr"/>
            <a:r>
              <a:rPr lang="en-US" sz="3400" dirty="0">
                <a:latin typeface="Calibri" panose="020F0502020204030204" pitchFamily="34" charset="0"/>
                <a:cs typeface="Calibri" panose="020F0502020204030204" pitchFamily="34" charset="0"/>
              </a:rPr>
              <a:t>Ecological communities can be organized by </a:t>
            </a:r>
            <a:r>
              <a:rPr lang="en-US" sz="3400" b="1" dirty="0">
                <a:solidFill>
                  <a:srgbClr val="C00000"/>
                </a:solidFill>
                <a:latin typeface="Calibri" panose="020F0502020204030204" pitchFamily="34" charset="0"/>
                <a:cs typeface="Calibri" panose="020F0502020204030204" pitchFamily="34" charset="0"/>
              </a:rPr>
              <a:t>trophic level</a:t>
            </a:r>
          </a:p>
        </p:txBody>
      </p:sp>
      <p:sp>
        <p:nvSpPr>
          <p:cNvPr id="4" name="TextBox 3">
            <a:extLst>
              <a:ext uri="{FF2B5EF4-FFF2-40B4-BE49-F238E27FC236}">
                <a16:creationId xmlns:a16="http://schemas.microsoft.com/office/drawing/2014/main" id="{BB81832C-D2D3-5D05-EE36-E7006DC624BB}"/>
              </a:ext>
            </a:extLst>
          </p:cNvPr>
          <p:cNvSpPr txBox="1"/>
          <p:nvPr/>
        </p:nvSpPr>
        <p:spPr>
          <a:xfrm>
            <a:off x="280637" y="1460534"/>
            <a:ext cx="4650884" cy="4970591"/>
          </a:xfrm>
          <a:prstGeom prst="rect">
            <a:avLst/>
          </a:prstGeom>
          <a:noFill/>
        </p:spPr>
        <p:txBody>
          <a:bodyPr wrap="square">
            <a:spAutoFit/>
          </a:bodyPr>
          <a:lstStyle/>
          <a:p>
            <a:pPr marL="342900" indent="-342900">
              <a:buFont typeface="Arial" panose="020B0604020202020204" pitchFamily="34" charset="0"/>
              <a:buChar char="•"/>
            </a:pPr>
            <a:endParaRPr lang="en-US" sz="500" b="1" dirty="0">
              <a:solidFill>
                <a:srgbClr val="7030A0"/>
              </a:solidFill>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Trophic levels</a:t>
            </a:r>
            <a:r>
              <a:rPr lang="en-US" sz="2600" b="1" dirty="0">
                <a:solidFill>
                  <a:srgbClr val="7030A0"/>
                </a:solidFill>
                <a:cs typeface="Calibri" panose="020F0502020204030204" pitchFamily="34" charset="0"/>
              </a:rPr>
              <a:t> </a:t>
            </a:r>
            <a:r>
              <a:rPr lang="en-US" sz="2600" dirty="0">
                <a:cs typeface="Calibri" panose="020F0502020204030204" pitchFamily="34" charset="0"/>
              </a:rPr>
              <a:t>refer to hierarchal levels of organization in an ecosystem, comprised of organisms that </a:t>
            </a:r>
            <a:r>
              <a:rPr lang="en-US" sz="2600" b="0" i="0" dirty="0">
                <a:solidFill>
                  <a:srgbClr val="202124"/>
                </a:solidFill>
                <a:effectLst/>
                <a:cs typeface="Calibri" panose="020F0502020204030204" pitchFamily="34" charset="0"/>
              </a:rPr>
              <a:t>share the same function in the </a:t>
            </a:r>
            <a:r>
              <a:rPr lang="en-US" sz="2600" b="1" i="0" dirty="0">
                <a:solidFill>
                  <a:srgbClr val="C00000"/>
                </a:solidFill>
                <a:effectLst/>
                <a:cs typeface="Calibri" panose="020F0502020204030204" pitchFamily="34" charset="0"/>
              </a:rPr>
              <a:t>food chain</a:t>
            </a:r>
            <a:r>
              <a:rPr lang="en-US" sz="2600" b="1" i="0" dirty="0">
                <a:solidFill>
                  <a:srgbClr val="202124"/>
                </a:solidFill>
                <a:effectLst/>
                <a:cs typeface="Calibri" panose="020F0502020204030204" pitchFamily="34" charset="0"/>
              </a:rPr>
              <a:t> </a:t>
            </a:r>
            <a:r>
              <a:rPr lang="en-US" sz="2600" b="0" i="0" dirty="0">
                <a:solidFill>
                  <a:srgbClr val="202124"/>
                </a:solidFill>
                <a:effectLst/>
                <a:cs typeface="Calibri" panose="020F0502020204030204" pitchFamily="34" charset="0"/>
              </a:rPr>
              <a:t>and </a:t>
            </a:r>
            <a:r>
              <a:rPr lang="en-US" sz="2600" i="0" dirty="0">
                <a:effectLst/>
                <a:cs typeface="Calibri" panose="020F0502020204030204" pitchFamily="34" charset="0"/>
              </a:rPr>
              <a:t>the same nutritional relationship to the primary sources of energy.</a:t>
            </a:r>
          </a:p>
          <a:p>
            <a:pPr marL="342900" indent="-342900">
              <a:buFont typeface="Arial" panose="020B0604020202020204" pitchFamily="34" charset="0"/>
              <a:buChar char="•"/>
            </a:pPr>
            <a:endParaRPr lang="en-US" sz="2600" i="0" dirty="0">
              <a:effectLst/>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Food chains</a:t>
            </a:r>
            <a:r>
              <a:rPr lang="en-US" sz="2600" dirty="0">
                <a:cs typeface="Calibri" panose="020F0502020204030204" pitchFamily="34" charset="0"/>
              </a:rPr>
              <a:t> are organized with arrows pointing in the direction of energy flow.</a:t>
            </a:r>
          </a:p>
        </p:txBody>
      </p:sp>
      <p:pic>
        <p:nvPicPr>
          <p:cNvPr id="5" name="Picture 2" descr="Picture">
            <a:extLst>
              <a:ext uri="{FF2B5EF4-FFF2-40B4-BE49-F238E27FC236}">
                <a16:creationId xmlns:a16="http://schemas.microsoft.com/office/drawing/2014/main" id="{0FD24616-22D8-8330-2494-37B5146BD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4931521" y="1291529"/>
            <a:ext cx="3716376" cy="530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09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280637" y="365125"/>
            <a:ext cx="11454163" cy="1325563"/>
          </a:xfrm>
        </p:spPr>
        <p:txBody>
          <a:bodyPr>
            <a:normAutofit/>
          </a:bodyPr>
          <a:lstStyle/>
          <a:p>
            <a:pPr algn="ctr"/>
            <a:r>
              <a:rPr lang="en-US" sz="3400" dirty="0">
                <a:latin typeface="Calibri" panose="020F0502020204030204" pitchFamily="34" charset="0"/>
                <a:cs typeface="Calibri" panose="020F0502020204030204" pitchFamily="34" charset="0"/>
              </a:rPr>
              <a:t>Ecological communities can be organized by </a:t>
            </a:r>
            <a:r>
              <a:rPr lang="en-US" sz="3400" b="1" dirty="0">
                <a:solidFill>
                  <a:srgbClr val="C00000"/>
                </a:solidFill>
                <a:latin typeface="Calibri" panose="020F0502020204030204" pitchFamily="34" charset="0"/>
                <a:cs typeface="Calibri" panose="020F0502020204030204" pitchFamily="34" charset="0"/>
              </a:rPr>
              <a:t>trophic level</a:t>
            </a:r>
          </a:p>
        </p:txBody>
      </p:sp>
      <p:sp>
        <p:nvSpPr>
          <p:cNvPr id="3" name="Content Placeholder 2">
            <a:extLst>
              <a:ext uri="{FF2B5EF4-FFF2-40B4-BE49-F238E27FC236}">
                <a16:creationId xmlns:a16="http://schemas.microsoft.com/office/drawing/2014/main" id="{936CE003-BA76-5ECF-748E-A9C654BB12ED}"/>
              </a:ext>
            </a:extLst>
          </p:cNvPr>
          <p:cNvSpPr>
            <a:spLocks noGrp="1"/>
          </p:cNvSpPr>
          <p:nvPr>
            <p:ph idx="1"/>
          </p:nvPr>
        </p:nvSpPr>
        <p:spPr>
          <a:xfrm>
            <a:off x="9298006" y="5875164"/>
            <a:ext cx="1941495" cy="355251"/>
          </a:xfrm>
        </p:spPr>
        <p:txBody>
          <a:bodyPr>
            <a:normAutofit fontScale="77500" lnSpcReduction="20000"/>
          </a:bodyPr>
          <a:lstStyle/>
          <a:p>
            <a:pPr marL="0" indent="0">
              <a:buNone/>
            </a:pPr>
            <a:r>
              <a:rPr lang="en-US" b="1" dirty="0">
                <a:solidFill>
                  <a:srgbClr val="C00000"/>
                </a:solidFill>
              </a:rPr>
              <a:t>autotrophs</a:t>
            </a:r>
          </a:p>
        </p:txBody>
      </p:sp>
      <p:sp>
        <p:nvSpPr>
          <p:cNvPr id="4" name="TextBox 3">
            <a:extLst>
              <a:ext uri="{FF2B5EF4-FFF2-40B4-BE49-F238E27FC236}">
                <a16:creationId xmlns:a16="http://schemas.microsoft.com/office/drawing/2014/main" id="{BB81832C-D2D3-5D05-EE36-E7006DC624BB}"/>
              </a:ext>
            </a:extLst>
          </p:cNvPr>
          <p:cNvSpPr txBox="1"/>
          <p:nvPr/>
        </p:nvSpPr>
        <p:spPr>
          <a:xfrm>
            <a:off x="280637" y="1460534"/>
            <a:ext cx="4650884" cy="4970591"/>
          </a:xfrm>
          <a:prstGeom prst="rect">
            <a:avLst/>
          </a:prstGeom>
          <a:noFill/>
        </p:spPr>
        <p:txBody>
          <a:bodyPr wrap="square">
            <a:spAutoFit/>
          </a:bodyPr>
          <a:lstStyle/>
          <a:p>
            <a:pPr marL="342900" indent="-342900">
              <a:buFont typeface="Arial" panose="020B0604020202020204" pitchFamily="34" charset="0"/>
              <a:buChar char="•"/>
            </a:pPr>
            <a:endParaRPr lang="en-US" sz="500" b="1" dirty="0">
              <a:solidFill>
                <a:srgbClr val="7030A0"/>
              </a:solidFill>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Trophic levels</a:t>
            </a:r>
            <a:r>
              <a:rPr lang="en-US" sz="2600" b="1" dirty="0">
                <a:solidFill>
                  <a:srgbClr val="7030A0"/>
                </a:solidFill>
                <a:cs typeface="Calibri" panose="020F0502020204030204" pitchFamily="34" charset="0"/>
              </a:rPr>
              <a:t> </a:t>
            </a:r>
            <a:r>
              <a:rPr lang="en-US" sz="2600" dirty="0">
                <a:cs typeface="Calibri" panose="020F0502020204030204" pitchFamily="34" charset="0"/>
              </a:rPr>
              <a:t>refer to hierarchal levels of organization in an ecosystem, comprised of organisms that </a:t>
            </a:r>
            <a:r>
              <a:rPr lang="en-US" sz="2600" b="0" i="0" dirty="0">
                <a:solidFill>
                  <a:srgbClr val="202124"/>
                </a:solidFill>
                <a:effectLst/>
                <a:cs typeface="Calibri" panose="020F0502020204030204" pitchFamily="34" charset="0"/>
              </a:rPr>
              <a:t>share the same function in the </a:t>
            </a:r>
            <a:r>
              <a:rPr lang="en-US" sz="2600" b="1" i="0" dirty="0">
                <a:solidFill>
                  <a:srgbClr val="C00000"/>
                </a:solidFill>
                <a:effectLst/>
                <a:cs typeface="Calibri" panose="020F0502020204030204" pitchFamily="34" charset="0"/>
              </a:rPr>
              <a:t>food chain</a:t>
            </a:r>
            <a:r>
              <a:rPr lang="en-US" sz="2600" b="1" i="0" dirty="0">
                <a:solidFill>
                  <a:srgbClr val="202124"/>
                </a:solidFill>
                <a:effectLst/>
                <a:cs typeface="Calibri" panose="020F0502020204030204" pitchFamily="34" charset="0"/>
              </a:rPr>
              <a:t> </a:t>
            </a:r>
            <a:r>
              <a:rPr lang="en-US" sz="2600" b="0" i="0" dirty="0">
                <a:solidFill>
                  <a:srgbClr val="202124"/>
                </a:solidFill>
                <a:effectLst/>
                <a:cs typeface="Calibri" panose="020F0502020204030204" pitchFamily="34" charset="0"/>
              </a:rPr>
              <a:t>and </a:t>
            </a:r>
            <a:r>
              <a:rPr lang="en-US" sz="2600" i="0" dirty="0">
                <a:effectLst/>
                <a:cs typeface="Calibri" panose="020F0502020204030204" pitchFamily="34" charset="0"/>
              </a:rPr>
              <a:t>the same nutritional relationship to the primary sources of energy.</a:t>
            </a:r>
          </a:p>
          <a:p>
            <a:pPr marL="342900" indent="-342900">
              <a:buFont typeface="Arial" panose="020B0604020202020204" pitchFamily="34" charset="0"/>
              <a:buChar char="•"/>
            </a:pPr>
            <a:endParaRPr lang="en-US" sz="2600" i="0" dirty="0">
              <a:effectLst/>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Food chains</a:t>
            </a:r>
            <a:r>
              <a:rPr lang="en-US" sz="2600" dirty="0">
                <a:cs typeface="Calibri" panose="020F0502020204030204" pitchFamily="34" charset="0"/>
              </a:rPr>
              <a:t> are organized with arrows pointing in the direction of energy flow.</a:t>
            </a:r>
          </a:p>
        </p:txBody>
      </p:sp>
      <p:pic>
        <p:nvPicPr>
          <p:cNvPr id="5" name="Picture 2" descr="Picture">
            <a:extLst>
              <a:ext uri="{FF2B5EF4-FFF2-40B4-BE49-F238E27FC236}">
                <a16:creationId xmlns:a16="http://schemas.microsoft.com/office/drawing/2014/main" id="{0FD24616-22D8-8330-2494-37B5146BD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4931521" y="1291529"/>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a:extLst>
              <a:ext uri="{FF2B5EF4-FFF2-40B4-BE49-F238E27FC236}">
                <a16:creationId xmlns:a16="http://schemas.microsoft.com/office/drawing/2014/main" id="{D3D58FFA-D5BA-BA06-2070-F6C3E6AE7D81}"/>
              </a:ext>
            </a:extLst>
          </p:cNvPr>
          <p:cNvSpPr/>
          <p:nvPr/>
        </p:nvSpPr>
        <p:spPr>
          <a:xfrm rot="10800000">
            <a:off x="8839200" y="5505450"/>
            <a:ext cx="267503" cy="10946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42314956-AEB2-164B-36B6-CDE1D4C828F2}"/>
              </a:ext>
            </a:extLst>
          </p:cNvPr>
          <p:cNvSpPr/>
          <p:nvPr/>
        </p:nvSpPr>
        <p:spPr>
          <a:xfrm rot="10800000">
            <a:off x="8839200" y="1866899"/>
            <a:ext cx="267502" cy="298062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D3D88F92-864F-385B-FF32-B1FA04968BA0}"/>
              </a:ext>
            </a:extLst>
          </p:cNvPr>
          <p:cNvSpPr txBox="1">
            <a:spLocks/>
          </p:cNvSpPr>
          <p:nvPr/>
        </p:nvSpPr>
        <p:spPr>
          <a:xfrm>
            <a:off x="9298006" y="3251374"/>
            <a:ext cx="1941495" cy="3552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C00000"/>
                </a:solidFill>
              </a:rPr>
              <a:t>heterotrophs</a:t>
            </a:r>
          </a:p>
        </p:txBody>
      </p:sp>
      <p:sp>
        <p:nvSpPr>
          <p:cNvPr id="9" name="Content Placeholder 2">
            <a:extLst>
              <a:ext uri="{FF2B5EF4-FFF2-40B4-BE49-F238E27FC236}">
                <a16:creationId xmlns:a16="http://schemas.microsoft.com/office/drawing/2014/main" id="{FA34ED7E-DD96-958E-691B-0C1AD4BB0F78}"/>
              </a:ext>
            </a:extLst>
          </p:cNvPr>
          <p:cNvSpPr txBox="1">
            <a:spLocks/>
          </p:cNvSpPr>
          <p:nvPr/>
        </p:nvSpPr>
        <p:spPr>
          <a:xfrm>
            <a:off x="10268753" y="4989685"/>
            <a:ext cx="1941495" cy="3552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mixotrophs</a:t>
            </a:r>
          </a:p>
        </p:txBody>
      </p:sp>
      <p:sp>
        <p:nvSpPr>
          <p:cNvPr id="10" name="Left Brace 9">
            <a:extLst>
              <a:ext uri="{FF2B5EF4-FFF2-40B4-BE49-F238E27FC236}">
                <a16:creationId xmlns:a16="http://schemas.microsoft.com/office/drawing/2014/main" id="{B25EF29E-38CE-687E-EC67-00CEB92869D9}"/>
              </a:ext>
            </a:extLst>
          </p:cNvPr>
          <p:cNvSpPr/>
          <p:nvPr/>
        </p:nvSpPr>
        <p:spPr>
          <a:xfrm rot="10800000">
            <a:off x="10039349" y="4619970"/>
            <a:ext cx="267503" cy="10946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9712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1726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013EA7B-954B-976A-7D27-4D6A3B6AA39A}"/>
              </a:ext>
            </a:extLst>
          </p:cNvPr>
          <p:cNvSpPr txBox="1">
            <a:spLocks/>
          </p:cNvSpPr>
          <p:nvPr/>
        </p:nvSpPr>
        <p:spPr>
          <a:xfrm>
            <a:off x="5418510" y="2914650"/>
            <a:ext cx="5829300" cy="1028700"/>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Mechanistic understanding often necessitates </a:t>
            </a:r>
            <a:r>
              <a:rPr lang="en-US" sz="2800" b="1" dirty="0">
                <a:solidFill>
                  <a:srgbClr val="C00000"/>
                </a:solidFill>
                <a:latin typeface="Calibri" panose="020F0502020204030204" pitchFamily="34" charset="0"/>
                <a:cs typeface="Calibri" panose="020F0502020204030204" pitchFamily="34" charset="0"/>
              </a:rPr>
              <a:t>simplification</a:t>
            </a:r>
            <a:r>
              <a:rPr lang="en-US" sz="2800" dirty="0">
                <a:latin typeface="Calibri" panose="020F0502020204030204" pitchFamily="34" charset="0"/>
                <a:cs typeface="Calibri" panose="020F0502020204030204" pitchFamily="34" charset="0"/>
              </a:rPr>
              <a:t>.</a:t>
            </a:r>
            <a:endParaRPr lang="en-US" sz="2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0489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7634</TotalTime>
  <Words>12462</Words>
  <Application>Microsoft Macintosh PowerPoint</Application>
  <PresentationFormat>Widescreen</PresentationFormat>
  <Paragraphs>1333</Paragraphs>
  <Slides>143</Slides>
  <Notes>93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143</vt:i4>
      </vt:variant>
    </vt:vector>
  </HeadingPairs>
  <TitlesOfParts>
    <vt:vector size="152" baseType="lpstr">
      <vt:lpstr>Arial</vt:lpstr>
      <vt:lpstr>Calibri</vt:lpstr>
      <vt:lpstr>Calibri Light</vt:lpstr>
      <vt:lpstr>Cambria Math</vt:lpstr>
      <vt:lpstr>Franklin Gothic Medium</vt:lpstr>
      <vt:lpstr>Gill Sans</vt:lpstr>
      <vt:lpstr>Harding</vt:lpstr>
      <vt:lpstr>Helvetica</vt:lpstr>
      <vt:lpstr>Office Theme</vt:lpstr>
      <vt:lpstr>PowerPoint Presentation</vt:lpstr>
      <vt:lpstr>PowerPoint Presentation</vt:lpstr>
      <vt:lpstr>PowerPoint Presentation</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metapopulation dynamics</vt:lpstr>
      <vt:lpstr>Modeling metapopulation dynamics</vt:lpstr>
      <vt:lpstr>Modeling metapopulation dynamics</vt:lpstr>
      <vt:lpstr>Modeling metapopulation dynamics</vt:lpstr>
      <vt:lpstr>Why do metapopulations matter?</vt:lpstr>
      <vt:lpstr>Why do metapopulations matter?</vt:lpstr>
      <vt:lpstr>Why do metapopulations matter?</vt:lpstr>
      <vt:lpstr>Structured population models and metapopulation models can be combined, depending on the data and question at hand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logistic growth equation offers an explanation for population self-regulation, an example of intraspecific competition.</vt:lpstr>
      <vt:lpstr>The logistic growth equation offers an explanation for population self-regulation, an example of intraspecific competition.</vt:lpstr>
      <vt:lpstr>PowerPoint Presentation</vt:lpstr>
      <vt:lpstr>Remember those Soay sheep…</vt:lpstr>
      <vt:lpstr>PowerPoint Presentation</vt:lpstr>
      <vt:lpstr>PowerPoint Presentation</vt:lpstr>
      <vt:lpstr>PowerPoint Presentation</vt:lpstr>
      <vt:lpstr>PowerPoint Presentation</vt:lpstr>
      <vt:lpstr>PowerPoint Presentation</vt:lpstr>
      <vt:lpstr>Species can interact in several distinct ways</vt:lpstr>
      <vt:lpstr>Species can interact in several distinct ways</vt:lpstr>
      <vt:lpstr>“Ecology has a synonym which is ALL.”</vt:lpstr>
      <vt:lpstr>Ecological communities can be organized by trophic level</vt:lpstr>
      <vt:lpstr>Ecological communities can be organized by trophic level</vt:lpstr>
      <vt:lpstr>Food webs more accurately represent the complexity of ecological interactions that span multiple trophic levels</vt:lpstr>
      <vt:lpstr>Food webs more accurately represent the complexity of ecological interactions that span multiple trophic levels</vt:lpstr>
      <vt:lpstr>Food webs more accurately represent the complexity of ecological interactions that span multiple trophic levels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famous trophic cascades:</vt:lpstr>
      <vt:lpstr>PowerPoint Presentation</vt:lpstr>
      <vt:lpstr>Supplemental</vt:lpstr>
      <vt:lpstr>Derivation of the zero-growth isocline.</vt:lpstr>
      <vt:lpstr>We express juvenile survival in terms of adult survival to establish zero-growth isoclines from demographic parameters:</vt:lpstr>
      <vt:lpstr>We express juvenile survival in terms of adult survival to establish zero-growth isoclines from demographic parameters: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71</cp:revision>
  <dcterms:created xsi:type="dcterms:W3CDTF">2023-01-31T15:30:55Z</dcterms:created>
  <dcterms:modified xsi:type="dcterms:W3CDTF">2024-02-13T02:24:51Z</dcterms:modified>
</cp:coreProperties>
</file>